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5" r:id="rId2"/>
  </p:sldMasterIdLst>
  <p:notesMasterIdLst>
    <p:notesMasterId r:id="rId25"/>
  </p:notesMasterIdLst>
  <p:handoutMasterIdLst>
    <p:handoutMasterId r:id="rId26"/>
  </p:handoutMasterIdLst>
  <p:sldIdLst>
    <p:sldId id="320" r:id="rId3"/>
    <p:sldId id="995" r:id="rId4"/>
    <p:sldId id="996" r:id="rId5"/>
    <p:sldId id="997" r:id="rId6"/>
    <p:sldId id="1015" r:id="rId7"/>
    <p:sldId id="1004" r:id="rId8"/>
    <p:sldId id="1003" r:id="rId9"/>
    <p:sldId id="1017" r:id="rId10"/>
    <p:sldId id="1001" r:id="rId11"/>
    <p:sldId id="1000" r:id="rId12"/>
    <p:sldId id="999" r:id="rId13"/>
    <p:sldId id="998" r:id="rId14"/>
    <p:sldId id="1008" r:id="rId15"/>
    <p:sldId id="1006" r:id="rId16"/>
    <p:sldId id="1007" r:id="rId17"/>
    <p:sldId id="993" r:id="rId18"/>
    <p:sldId id="256" r:id="rId19"/>
    <p:sldId id="1012" r:id="rId20"/>
    <p:sldId id="1014" r:id="rId21"/>
    <p:sldId id="1009" r:id="rId22"/>
    <p:sldId id="994" r:id="rId23"/>
    <p:sldId id="1013"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7A"/>
    <a:srgbClr val="3EF861"/>
    <a:srgbClr val="009999"/>
    <a:srgbClr val="97D4D8"/>
    <a:srgbClr val="00CC00"/>
    <a:srgbClr val="13A135"/>
    <a:srgbClr val="EFFFFD"/>
    <a:srgbClr val="B3EBFF"/>
    <a:srgbClr val="BCB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69077" autoAdjust="0"/>
  </p:normalViewPr>
  <p:slideViewPr>
    <p:cSldViewPr>
      <p:cViewPr varScale="1">
        <p:scale>
          <a:sx n="59" d="100"/>
          <a:sy n="59" d="100"/>
        </p:scale>
        <p:origin x="1622" y="72"/>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002" cy="461193"/>
          </a:xfrm>
          <a:prstGeom prst="rect">
            <a:avLst/>
          </a:prstGeom>
        </p:spPr>
        <p:txBody>
          <a:bodyPr vert="horz" lIns="87398" tIns="43699" rIns="87398" bIns="43699" rtlCol="0"/>
          <a:lstStyle>
            <a:lvl1pPr algn="l">
              <a:defRPr sz="1100"/>
            </a:lvl1pPr>
          </a:lstStyle>
          <a:p>
            <a:endParaRPr lang="en-US" dirty="0"/>
          </a:p>
        </p:txBody>
      </p:sp>
      <p:sp>
        <p:nvSpPr>
          <p:cNvPr id="3" name="Date Placeholder 2"/>
          <p:cNvSpPr>
            <a:spLocks noGrp="1"/>
          </p:cNvSpPr>
          <p:nvPr>
            <p:ph type="dt" sz="quarter" idx="1"/>
          </p:nvPr>
        </p:nvSpPr>
        <p:spPr>
          <a:xfrm>
            <a:off x="3936566" y="0"/>
            <a:ext cx="3012002" cy="461193"/>
          </a:xfrm>
          <a:prstGeom prst="rect">
            <a:avLst/>
          </a:prstGeom>
        </p:spPr>
        <p:txBody>
          <a:bodyPr vert="horz" lIns="87398" tIns="43699" rIns="87398" bIns="43699" rtlCol="0"/>
          <a:lstStyle>
            <a:lvl1pPr algn="r">
              <a:defRPr sz="1100"/>
            </a:lvl1pPr>
          </a:lstStyle>
          <a:p>
            <a:fld id="{D89E062B-CBF7-4133-A595-C01B37263BAB}" type="datetimeFigureOut">
              <a:rPr lang="en-US" smtClean="0"/>
              <a:pPr/>
              <a:t>2/13/2019</a:t>
            </a:fld>
            <a:endParaRPr lang="en-US" dirty="0"/>
          </a:p>
        </p:txBody>
      </p:sp>
      <p:sp>
        <p:nvSpPr>
          <p:cNvPr id="4" name="Footer Placeholder 3"/>
          <p:cNvSpPr>
            <a:spLocks noGrp="1"/>
          </p:cNvSpPr>
          <p:nvPr>
            <p:ph type="ftr" sz="quarter" idx="2"/>
          </p:nvPr>
        </p:nvSpPr>
        <p:spPr>
          <a:xfrm>
            <a:off x="0" y="8773355"/>
            <a:ext cx="3012002" cy="461193"/>
          </a:xfrm>
          <a:prstGeom prst="rect">
            <a:avLst/>
          </a:prstGeom>
        </p:spPr>
        <p:txBody>
          <a:bodyPr vert="horz" lIns="87398" tIns="43699" rIns="87398" bIns="43699"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36566" y="8773355"/>
            <a:ext cx="3012002" cy="461193"/>
          </a:xfrm>
          <a:prstGeom prst="rect">
            <a:avLst/>
          </a:prstGeom>
        </p:spPr>
        <p:txBody>
          <a:bodyPr vert="horz" lIns="87398" tIns="43699" rIns="87398" bIns="43699" rtlCol="0" anchor="b"/>
          <a:lstStyle>
            <a:lvl1pPr algn="r">
              <a:defRPr sz="1100"/>
            </a:lvl1pPr>
          </a:lstStyle>
          <a:p>
            <a:fld id="{B8F46B02-A6BD-4742-A108-36ADECC17B2A}" type="slidenum">
              <a:rPr lang="en-US" smtClean="0"/>
              <a:pPr/>
              <a:t>‹#›</a:t>
            </a:fld>
            <a:endParaRPr lang="en-US" dirty="0"/>
          </a:p>
        </p:txBody>
      </p:sp>
    </p:spTree>
    <p:extLst>
      <p:ext uri="{BB962C8B-B14F-4D97-AF65-F5344CB8AC3E}">
        <p14:creationId xmlns:p14="http://schemas.microsoft.com/office/powerpoint/2010/main" val="1238152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389" tIns="46195" rIns="92389" bIns="46195"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389" tIns="46195" rIns="92389" bIns="46195" rtlCol="0"/>
          <a:lstStyle>
            <a:lvl1pPr algn="r">
              <a:defRPr sz="1200"/>
            </a:lvl1pPr>
          </a:lstStyle>
          <a:p>
            <a:fld id="{51B21942-E68A-4843-A4C9-8CD914AE06C6}" type="datetimeFigureOut">
              <a:rPr lang="en-US" smtClean="0"/>
              <a:pPr/>
              <a:t>2/13/2019</a:t>
            </a:fld>
            <a:endParaRPr lang="en-US" dirty="0"/>
          </a:p>
        </p:txBody>
      </p:sp>
      <p:sp>
        <p:nvSpPr>
          <p:cNvPr id="4" name="Slide Image Placeholder 3"/>
          <p:cNvSpPr>
            <a:spLocks noGrp="1" noRot="1" noChangeAspect="1"/>
          </p:cNvSpPr>
          <p:nvPr>
            <p:ph type="sldImg" idx="2"/>
          </p:nvPr>
        </p:nvSpPr>
        <p:spPr>
          <a:xfrm>
            <a:off x="396875" y="693738"/>
            <a:ext cx="6156325" cy="3463925"/>
          </a:xfrm>
          <a:prstGeom prst="rect">
            <a:avLst/>
          </a:prstGeom>
          <a:noFill/>
          <a:ln w="12700">
            <a:solidFill>
              <a:prstClr val="black"/>
            </a:solidFill>
          </a:ln>
        </p:spPr>
        <p:txBody>
          <a:bodyPr vert="horz" lIns="92389" tIns="46195" rIns="92389" bIns="46195"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389" tIns="46195" rIns="92389" bIns="461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389" tIns="46195" rIns="92389" bIns="461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389" tIns="46195" rIns="92389" bIns="46195" rtlCol="0" anchor="b"/>
          <a:lstStyle>
            <a:lvl1pPr algn="r">
              <a:defRPr sz="1200"/>
            </a:lvl1pPr>
          </a:lstStyle>
          <a:p>
            <a:fld id="{27FE198D-3C95-45FC-914F-56FA7830E2D0}" type="slidenum">
              <a:rPr lang="en-US" smtClean="0"/>
              <a:pPr/>
              <a:t>‹#›</a:t>
            </a:fld>
            <a:endParaRPr lang="en-US" dirty="0"/>
          </a:p>
        </p:txBody>
      </p:sp>
    </p:spTree>
    <p:extLst>
      <p:ext uri="{BB962C8B-B14F-4D97-AF65-F5344CB8AC3E}">
        <p14:creationId xmlns:p14="http://schemas.microsoft.com/office/powerpoint/2010/main" val="295861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a:t>
            </a:fld>
            <a:endParaRPr lang="en-US" dirty="0"/>
          </a:p>
        </p:txBody>
      </p:sp>
    </p:spTree>
    <p:extLst>
      <p:ext uri="{BB962C8B-B14F-4D97-AF65-F5344CB8AC3E}">
        <p14:creationId xmlns:p14="http://schemas.microsoft.com/office/powerpoint/2010/main" val="221807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10</a:t>
            </a:fld>
            <a:endParaRPr lang="en-US" dirty="0"/>
          </a:p>
        </p:txBody>
      </p:sp>
    </p:spTree>
    <p:extLst>
      <p:ext uri="{BB962C8B-B14F-4D97-AF65-F5344CB8AC3E}">
        <p14:creationId xmlns:p14="http://schemas.microsoft.com/office/powerpoint/2010/main" val="241779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11</a:t>
            </a:fld>
            <a:endParaRPr lang="en-US" dirty="0"/>
          </a:p>
        </p:txBody>
      </p:sp>
    </p:spTree>
    <p:extLst>
      <p:ext uri="{BB962C8B-B14F-4D97-AF65-F5344CB8AC3E}">
        <p14:creationId xmlns:p14="http://schemas.microsoft.com/office/powerpoint/2010/main" val="196778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12</a:t>
            </a:fld>
            <a:endParaRPr lang="en-US" dirty="0"/>
          </a:p>
        </p:txBody>
      </p:sp>
    </p:spTree>
    <p:extLst>
      <p:ext uri="{BB962C8B-B14F-4D97-AF65-F5344CB8AC3E}">
        <p14:creationId xmlns:p14="http://schemas.microsoft.com/office/powerpoint/2010/main" val="301891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13</a:t>
            </a:fld>
            <a:endParaRPr lang="en-US" dirty="0"/>
          </a:p>
        </p:txBody>
      </p:sp>
    </p:spTree>
    <p:extLst>
      <p:ext uri="{BB962C8B-B14F-4D97-AF65-F5344CB8AC3E}">
        <p14:creationId xmlns:p14="http://schemas.microsoft.com/office/powerpoint/2010/main" val="399047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14</a:t>
            </a:fld>
            <a:endParaRPr lang="en-US" dirty="0"/>
          </a:p>
        </p:txBody>
      </p:sp>
    </p:spTree>
    <p:extLst>
      <p:ext uri="{BB962C8B-B14F-4D97-AF65-F5344CB8AC3E}">
        <p14:creationId xmlns:p14="http://schemas.microsoft.com/office/powerpoint/2010/main" val="34320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15</a:t>
            </a:fld>
            <a:endParaRPr lang="en-US" dirty="0"/>
          </a:p>
        </p:txBody>
      </p:sp>
    </p:spTree>
    <p:extLst>
      <p:ext uri="{BB962C8B-B14F-4D97-AF65-F5344CB8AC3E}">
        <p14:creationId xmlns:p14="http://schemas.microsoft.com/office/powerpoint/2010/main" val="369795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16</a:t>
            </a:fld>
            <a:endParaRPr lang="en-US" dirty="0"/>
          </a:p>
        </p:txBody>
      </p:sp>
    </p:spTree>
    <p:extLst>
      <p:ext uri="{BB962C8B-B14F-4D97-AF65-F5344CB8AC3E}">
        <p14:creationId xmlns:p14="http://schemas.microsoft.com/office/powerpoint/2010/main" val="396991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17</a:t>
            </a:fld>
            <a:endParaRPr lang="en-US" dirty="0"/>
          </a:p>
        </p:txBody>
      </p:sp>
    </p:spTree>
    <p:extLst>
      <p:ext uri="{BB962C8B-B14F-4D97-AF65-F5344CB8AC3E}">
        <p14:creationId xmlns:p14="http://schemas.microsoft.com/office/powerpoint/2010/main" val="182229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18</a:t>
            </a:fld>
            <a:endParaRPr lang="en-US" dirty="0"/>
          </a:p>
        </p:txBody>
      </p:sp>
    </p:spTree>
    <p:extLst>
      <p:ext uri="{BB962C8B-B14F-4D97-AF65-F5344CB8AC3E}">
        <p14:creationId xmlns:p14="http://schemas.microsoft.com/office/powerpoint/2010/main" val="265625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19</a:t>
            </a:fld>
            <a:endParaRPr lang="en-US" dirty="0"/>
          </a:p>
        </p:txBody>
      </p:sp>
    </p:spTree>
    <p:extLst>
      <p:ext uri="{BB962C8B-B14F-4D97-AF65-F5344CB8AC3E}">
        <p14:creationId xmlns:p14="http://schemas.microsoft.com/office/powerpoint/2010/main" val="161250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2</a:t>
            </a:fld>
            <a:endParaRPr lang="en-US" dirty="0"/>
          </a:p>
        </p:txBody>
      </p:sp>
    </p:spTree>
    <p:extLst>
      <p:ext uri="{BB962C8B-B14F-4D97-AF65-F5344CB8AC3E}">
        <p14:creationId xmlns:p14="http://schemas.microsoft.com/office/powerpoint/2010/main" val="2317092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20</a:t>
            </a:fld>
            <a:endParaRPr lang="en-US" dirty="0"/>
          </a:p>
        </p:txBody>
      </p:sp>
    </p:spTree>
    <p:extLst>
      <p:ext uri="{BB962C8B-B14F-4D97-AF65-F5344CB8AC3E}">
        <p14:creationId xmlns:p14="http://schemas.microsoft.com/office/powerpoint/2010/main" val="295106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21</a:t>
            </a:fld>
            <a:endParaRPr lang="en-US" dirty="0"/>
          </a:p>
        </p:txBody>
      </p:sp>
    </p:spTree>
    <p:extLst>
      <p:ext uri="{BB962C8B-B14F-4D97-AF65-F5344CB8AC3E}">
        <p14:creationId xmlns:p14="http://schemas.microsoft.com/office/powerpoint/2010/main" val="236077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22</a:t>
            </a:fld>
            <a:endParaRPr lang="en-US" dirty="0"/>
          </a:p>
        </p:txBody>
      </p:sp>
    </p:spTree>
    <p:extLst>
      <p:ext uri="{BB962C8B-B14F-4D97-AF65-F5344CB8AC3E}">
        <p14:creationId xmlns:p14="http://schemas.microsoft.com/office/powerpoint/2010/main" val="367714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3</a:t>
            </a:fld>
            <a:endParaRPr lang="en-US" dirty="0"/>
          </a:p>
        </p:txBody>
      </p:sp>
    </p:spTree>
    <p:extLst>
      <p:ext uri="{BB962C8B-B14F-4D97-AF65-F5344CB8AC3E}">
        <p14:creationId xmlns:p14="http://schemas.microsoft.com/office/powerpoint/2010/main" val="313404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4</a:t>
            </a:fld>
            <a:endParaRPr lang="en-US" dirty="0"/>
          </a:p>
        </p:txBody>
      </p:sp>
    </p:spTree>
    <p:extLst>
      <p:ext uri="{BB962C8B-B14F-4D97-AF65-F5344CB8AC3E}">
        <p14:creationId xmlns:p14="http://schemas.microsoft.com/office/powerpoint/2010/main" val="118989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5</a:t>
            </a:fld>
            <a:endParaRPr lang="en-US" dirty="0"/>
          </a:p>
        </p:txBody>
      </p:sp>
    </p:spTree>
    <p:extLst>
      <p:ext uri="{BB962C8B-B14F-4D97-AF65-F5344CB8AC3E}">
        <p14:creationId xmlns:p14="http://schemas.microsoft.com/office/powerpoint/2010/main" val="424752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6</a:t>
            </a:fld>
            <a:endParaRPr lang="en-US" dirty="0"/>
          </a:p>
        </p:txBody>
      </p:sp>
    </p:spTree>
    <p:extLst>
      <p:ext uri="{BB962C8B-B14F-4D97-AF65-F5344CB8AC3E}">
        <p14:creationId xmlns:p14="http://schemas.microsoft.com/office/powerpoint/2010/main" val="331933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7</a:t>
            </a:fld>
            <a:endParaRPr lang="en-US" dirty="0"/>
          </a:p>
        </p:txBody>
      </p:sp>
    </p:spTree>
    <p:extLst>
      <p:ext uri="{BB962C8B-B14F-4D97-AF65-F5344CB8AC3E}">
        <p14:creationId xmlns:p14="http://schemas.microsoft.com/office/powerpoint/2010/main" val="306615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8</a:t>
            </a:fld>
            <a:endParaRPr lang="en-US" dirty="0"/>
          </a:p>
        </p:txBody>
      </p:sp>
    </p:spTree>
    <p:extLst>
      <p:ext uri="{BB962C8B-B14F-4D97-AF65-F5344CB8AC3E}">
        <p14:creationId xmlns:p14="http://schemas.microsoft.com/office/powerpoint/2010/main" val="159950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E198D-3C95-45FC-914F-56FA7830E2D0}" type="slidenum">
              <a:rPr lang="en-US" smtClean="0"/>
              <a:pPr/>
              <a:t>9</a:t>
            </a:fld>
            <a:endParaRPr lang="en-US" dirty="0"/>
          </a:p>
        </p:txBody>
      </p:sp>
    </p:spTree>
    <p:extLst>
      <p:ext uri="{BB962C8B-B14F-4D97-AF65-F5344CB8AC3E}">
        <p14:creationId xmlns:p14="http://schemas.microsoft.com/office/powerpoint/2010/main" val="2559115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101167" y="5246688"/>
            <a:ext cx="5340351" cy="914400"/>
          </a:xfrm>
          <a:prstGeom prst="rect">
            <a:avLst/>
          </a:prstGeom>
          <a:noFill/>
          <a:ln w="9525">
            <a:noFill/>
            <a:miter lim="800000"/>
            <a:headEnd/>
            <a:tailEnd/>
          </a:ln>
          <a:effectLst/>
        </p:spPr>
        <p:txBody>
          <a:bodyPr anchor="ctr"/>
          <a:lstStyle>
            <a:lvl1pPr marL="0" indent="0">
              <a:buFontTx/>
              <a:buNone/>
              <a:defRPr sz="2300"/>
            </a:lvl1pPr>
          </a:lstStyle>
          <a:p>
            <a:pPr>
              <a:spcBef>
                <a:spcPct val="20000"/>
              </a:spcBef>
              <a:buClr>
                <a:schemeClr val="tx1"/>
              </a:buClr>
              <a:defRPr/>
            </a:pPr>
            <a:endParaRPr lang="en-US" sz="2300" b="1" kern="0" dirty="0">
              <a:latin typeface="+mn-lt"/>
              <a:cs typeface="+mn-cs"/>
            </a:endParaRPr>
          </a:p>
        </p:txBody>
      </p:sp>
      <p:sp>
        <p:nvSpPr>
          <p:cNvPr id="46083" name="Rectangle 3"/>
          <p:cNvSpPr>
            <a:spLocks noGrp="1" noChangeArrowheads="1"/>
          </p:cNvSpPr>
          <p:nvPr>
            <p:ph type="subTitle" idx="1"/>
          </p:nvPr>
        </p:nvSpPr>
        <p:spPr>
          <a:xfrm>
            <a:off x="4491565" y="3875241"/>
            <a:ext cx="7362143" cy="1362075"/>
          </a:xfrm>
        </p:spPr>
        <p:txBody>
          <a:bodyPr anchor="ctr"/>
          <a:lstStyle>
            <a:lvl1pPr marL="0" indent="0" algn="l">
              <a:buFontTx/>
              <a:buNone/>
              <a:defRPr sz="2300"/>
            </a:lvl1pPr>
          </a:lstStyle>
          <a:p>
            <a:r>
              <a:rPr lang="en-US"/>
              <a:t>Click to edit Master subtitle style</a:t>
            </a:r>
            <a:endParaRPr lang="en-US" dirty="0"/>
          </a:p>
        </p:txBody>
      </p:sp>
      <p:sp>
        <p:nvSpPr>
          <p:cNvPr id="2" name="Title 1"/>
          <p:cNvSpPr>
            <a:spLocks noGrp="1"/>
          </p:cNvSpPr>
          <p:nvPr>
            <p:ph type="title"/>
          </p:nvPr>
        </p:nvSpPr>
        <p:spPr>
          <a:xfrm>
            <a:off x="4165600" y="2819401"/>
            <a:ext cx="7823200" cy="769793"/>
          </a:xfrm>
        </p:spPr>
        <p:txBody>
          <a:bodyPr/>
          <a:lstStyle/>
          <a:p>
            <a:r>
              <a:rPr lang="en-US"/>
              <a:t>Click to edit Master title style</a:t>
            </a:r>
            <a:endParaRPr lang="en-US" dirty="0"/>
          </a:p>
        </p:txBody>
      </p:sp>
      <p:pic>
        <p:nvPicPr>
          <p:cNvPr id="5" name="Picture 3" descr="RIFM-Logo small"/>
          <p:cNvPicPr>
            <a:picLocks noChangeAspect="1" noChangeArrowheads="1"/>
          </p:cNvPicPr>
          <p:nvPr userDrawn="1"/>
        </p:nvPicPr>
        <p:blipFill>
          <a:blip r:embed="rId3" cstate="print"/>
          <a:srcRect/>
          <a:stretch>
            <a:fillRect/>
          </a:stretch>
        </p:blipFill>
        <p:spPr bwMode="auto">
          <a:xfrm>
            <a:off x="393701" y="2128982"/>
            <a:ext cx="2730500" cy="198581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1E83-15BC-41D7-9A1B-C453EA372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3B81E-0EAF-43C7-A2BC-65B30C0505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9A7AC3-272A-4B3A-BE1A-4CF85C16DD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30E699-9C74-49AC-8FC7-9CD184EE48D4}"/>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6" name="Footer Placeholder 5">
            <a:extLst>
              <a:ext uri="{FF2B5EF4-FFF2-40B4-BE49-F238E27FC236}">
                <a16:creationId xmlns:a16="http://schemas.microsoft.com/office/drawing/2014/main" id="{6A474740-14BC-4804-99D4-DFF0FBD6BD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E7AB7-54DA-4522-AA50-2DA0AFFEFD79}"/>
              </a:ext>
            </a:extLst>
          </p:cNvPr>
          <p:cNvSpPr>
            <a:spLocks noGrp="1"/>
          </p:cNvSpPr>
          <p:nvPr>
            <p:ph type="sldNum" sz="quarter" idx="12"/>
          </p:nvPr>
        </p:nvSpPr>
        <p:spPr/>
        <p:txBody>
          <a:bodyPr/>
          <a:lstStyle/>
          <a:p>
            <a:fld id="{BB688EC6-E366-49FC-8F18-773008551DC3}" type="slidenum">
              <a:rPr lang="en-GB" smtClean="0"/>
              <a:pPr/>
              <a:t>‹#›</a:t>
            </a:fld>
            <a:endParaRPr lang="en-GB" dirty="0"/>
          </a:p>
        </p:txBody>
      </p:sp>
    </p:spTree>
    <p:extLst>
      <p:ext uri="{BB962C8B-B14F-4D97-AF65-F5344CB8AC3E}">
        <p14:creationId xmlns:p14="http://schemas.microsoft.com/office/powerpoint/2010/main" val="3743852257"/>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2256-1AE8-4ED6-8E23-146BE97C73E7}"/>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81E21-C625-4096-8AD4-E0E56061653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3621B80-121B-44F9-BB7D-09929C96055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D16A1D-4F7C-453A-BC6A-722F6D52DFA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4479ED0-DF6E-4584-B749-4997CEABBC5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F4C51A-F185-47F4-B400-682A4447F256}"/>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8" name="Footer Placeholder 7">
            <a:extLst>
              <a:ext uri="{FF2B5EF4-FFF2-40B4-BE49-F238E27FC236}">
                <a16:creationId xmlns:a16="http://schemas.microsoft.com/office/drawing/2014/main" id="{1E346E6E-B0EF-43FA-B769-F9F47E9D967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3D4F88-3AC9-4E10-B65F-ADC11C95D850}"/>
              </a:ext>
            </a:extLst>
          </p:cNvPr>
          <p:cNvSpPr>
            <a:spLocks noGrp="1"/>
          </p:cNvSpPr>
          <p:nvPr>
            <p:ph type="sldNum" sz="quarter" idx="12"/>
          </p:nvPr>
        </p:nvSpPr>
        <p:spPr/>
        <p:txBody>
          <a:bodyPr/>
          <a:lstStyle/>
          <a:p>
            <a:fld id="{BB688EC6-E366-49FC-8F18-773008551DC3}" type="slidenum">
              <a:rPr lang="en-GB" smtClean="0"/>
              <a:pPr/>
              <a:t>‹#›</a:t>
            </a:fld>
            <a:endParaRPr lang="en-GB" dirty="0"/>
          </a:p>
        </p:txBody>
      </p:sp>
    </p:spTree>
    <p:extLst>
      <p:ext uri="{BB962C8B-B14F-4D97-AF65-F5344CB8AC3E}">
        <p14:creationId xmlns:p14="http://schemas.microsoft.com/office/powerpoint/2010/main" val="120221163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8110-32EC-4610-A7AA-30DAC97EE5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D6C207-EB33-411E-8BF4-DCE57B988069}"/>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4" name="Footer Placeholder 3">
            <a:extLst>
              <a:ext uri="{FF2B5EF4-FFF2-40B4-BE49-F238E27FC236}">
                <a16:creationId xmlns:a16="http://schemas.microsoft.com/office/drawing/2014/main" id="{A949533D-8312-431C-84A2-35603B4308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C12E8E-E5BE-4BFF-B11A-4C68EF2122DE}"/>
              </a:ext>
            </a:extLst>
          </p:cNvPr>
          <p:cNvSpPr>
            <a:spLocks noGrp="1"/>
          </p:cNvSpPr>
          <p:nvPr>
            <p:ph type="sldNum" sz="quarter" idx="12"/>
          </p:nvPr>
        </p:nvSpPr>
        <p:spPr/>
        <p:txBody>
          <a:bodyPr/>
          <a:lstStyle/>
          <a:p>
            <a:fld id="{C746D8EB-CED9-4B02-9CD7-5B663F9CBE38}" type="slidenum">
              <a:rPr lang="en-GB" smtClean="0"/>
              <a:pPr/>
              <a:t>‹#›</a:t>
            </a:fld>
            <a:endParaRPr lang="en-GB"/>
          </a:p>
        </p:txBody>
      </p:sp>
    </p:spTree>
    <p:extLst>
      <p:ext uri="{BB962C8B-B14F-4D97-AF65-F5344CB8AC3E}">
        <p14:creationId xmlns:p14="http://schemas.microsoft.com/office/powerpoint/2010/main" val="273130648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80627-BDB7-4CB7-ABCA-F04C799C94C3}"/>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3" name="Footer Placeholder 2">
            <a:extLst>
              <a:ext uri="{FF2B5EF4-FFF2-40B4-BE49-F238E27FC236}">
                <a16:creationId xmlns:a16="http://schemas.microsoft.com/office/drawing/2014/main" id="{C08B28D3-0C23-471B-A8D6-CCB7AC94FD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0CEF1C7-E49B-40F6-BCF7-59E0DB014020}"/>
              </a:ext>
            </a:extLst>
          </p:cNvPr>
          <p:cNvSpPr>
            <a:spLocks noGrp="1"/>
          </p:cNvSpPr>
          <p:nvPr>
            <p:ph type="sldNum" sz="quarter" idx="12"/>
          </p:nvPr>
        </p:nvSpPr>
        <p:spPr/>
        <p:txBody>
          <a:bodyPr/>
          <a:lstStyle/>
          <a:p>
            <a:fld id="{C746D8EB-CED9-4B02-9CD7-5B663F9CBE38}" type="slidenum">
              <a:rPr lang="en-GB" smtClean="0"/>
              <a:pPr/>
              <a:t>‹#›</a:t>
            </a:fld>
            <a:endParaRPr lang="en-GB"/>
          </a:p>
        </p:txBody>
      </p:sp>
    </p:spTree>
    <p:extLst>
      <p:ext uri="{BB962C8B-B14F-4D97-AF65-F5344CB8AC3E}">
        <p14:creationId xmlns:p14="http://schemas.microsoft.com/office/powerpoint/2010/main" val="2521908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81F2-F21D-41F7-AB8A-E6A6AD542ED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5038C6D-FF0B-4692-BAF3-F97EECF2C4F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90E395-28E8-4EC4-9249-4AD3A1D4038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DF90AC9-C486-4A2F-8E4C-322ADE205FBD}"/>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6" name="Footer Placeholder 5">
            <a:extLst>
              <a:ext uri="{FF2B5EF4-FFF2-40B4-BE49-F238E27FC236}">
                <a16:creationId xmlns:a16="http://schemas.microsoft.com/office/drawing/2014/main" id="{985A6904-06D2-4A94-B2D2-DF7F1C66B3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3C6327-5962-4ACA-A4E7-98A3F2D95EA0}"/>
              </a:ext>
            </a:extLst>
          </p:cNvPr>
          <p:cNvSpPr>
            <a:spLocks noGrp="1"/>
          </p:cNvSpPr>
          <p:nvPr>
            <p:ph type="sldNum" sz="quarter" idx="12"/>
          </p:nvPr>
        </p:nvSpPr>
        <p:spPr/>
        <p:txBody>
          <a:bodyPr/>
          <a:lstStyle/>
          <a:p>
            <a:fld id="{BB688EC6-E366-49FC-8F18-773008551DC3}" type="slidenum">
              <a:rPr lang="en-GB" smtClean="0"/>
              <a:pPr/>
              <a:t>‹#›</a:t>
            </a:fld>
            <a:endParaRPr lang="en-GB" dirty="0"/>
          </a:p>
        </p:txBody>
      </p:sp>
    </p:spTree>
    <p:extLst>
      <p:ext uri="{BB962C8B-B14F-4D97-AF65-F5344CB8AC3E}">
        <p14:creationId xmlns:p14="http://schemas.microsoft.com/office/powerpoint/2010/main" val="1170033086"/>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A6F8-0EC7-412C-82E6-302CF7CE52E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D08A76-C6F7-4AD2-9050-D6F285213C4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F4DDCC6-0783-4AAA-A6AD-8C559DDF1CF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DBDFA92-82EB-4B11-AABC-F83AB8B80FB5}"/>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6" name="Footer Placeholder 5">
            <a:extLst>
              <a:ext uri="{FF2B5EF4-FFF2-40B4-BE49-F238E27FC236}">
                <a16:creationId xmlns:a16="http://schemas.microsoft.com/office/drawing/2014/main" id="{4FB1853E-A7AE-4E74-BD53-C0D90CF462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79F35A-8605-4DBB-BC08-B520BF3A3771}"/>
              </a:ext>
            </a:extLst>
          </p:cNvPr>
          <p:cNvSpPr>
            <a:spLocks noGrp="1"/>
          </p:cNvSpPr>
          <p:nvPr>
            <p:ph type="sldNum" sz="quarter" idx="12"/>
          </p:nvPr>
        </p:nvSpPr>
        <p:spPr/>
        <p:txBody>
          <a:bodyPr/>
          <a:lstStyle/>
          <a:p>
            <a:fld id="{BB688EC6-E366-49FC-8F18-773008551DC3}" type="slidenum">
              <a:rPr lang="en-GB" smtClean="0"/>
              <a:pPr/>
              <a:t>‹#›</a:t>
            </a:fld>
            <a:endParaRPr lang="en-GB" dirty="0"/>
          </a:p>
        </p:txBody>
      </p:sp>
    </p:spTree>
    <p:extLst>
      <p:ext uri="{BB962C8B-B14F-4D97-AF65-F5344CB8AC3E}">
        <p14:creationId xmlns:p14="http://schemas.microsoft.com/office/powerpoint/2010/main" val="1039247669"/>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FBD7-931E-4BB3-882A-69D4C994DF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CEECBD-AEE6-4D32-9157-2E8144F79C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84D5F-FD94-4CF4-88E9-2607158E2862}"/>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5" name="Footer Placeholder 4">
            <a:extLst>
              <a:ext uri="{FF2B5EF4-FFF2-40B4-BE49-F238E27FC236}">
                <a16:creationId xmlns:a16="http://schemas.microsoft.com/office/drawing/2014/main" id="{9D0BC9AE-831E-45EB-99EA-964F72A262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1F4AA0-5C07-4231-882A-B4F262E3B2FD}"/>
              </a:ext>
            </a:extLst>
          </p:cNvPr>
          <p:cNvSpPr>
            <a:spLocks noGrp="1"/>
          </p:cNvSpPr>
          <p:nvPr>
            <p:ph type="sldNum" sz="quarter" idx="12"/>
          </p:nvPr>
        </p:nvSpPr>
        <p:spPr/>
        <p:txBody>
          <a:bodyPr/>
          <a:lstStyle/>
          <a:p>
            <a:fld id="{BB688EC6-E366-49FC-8F18-773008551DC3}" type="slidenum">
              <a:rPr lang="en-GB" smtClean="0"/>
              <a:pPr/>
              <a:t>‹#›</a:t>
            </a:fld>
            <a:endParaRPr lang="en-GB" dirty="0"/>
          </a:p>
        </p:txBody>
      </p:sp>
    </p:spTree>
    <p:extLst>
      <p:ext uri="{BB962C8B-B14F-4D97-AF65-F5344CB8AC3E}">
        <p14:creationId xmlns:p14="http://schemas.microsoft.com/office/powerpoint/2010/main" val="2831789423"/>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AC4E4-4D33-437A-B44B-AB051018E8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2D3024-444B-4008-97F2-8B8A7B9CBF68}"/>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F6A93-D4B4-4BEF-B4E0-DB6DBA7433D5}"/>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5" name="Footer Placeholder 4">
            <a:extLst>
              <a:ext uri="{FF2B5EF4-FFF2-40B4-BE49-F238E27FC236}">
                <a16:creationId xmlns:a16="http://schemas.microsoft.com/office/drawing/2014/main" id="{A88FFFA3-0B38-45CB-A5C3-27E793138B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291768-27D7-4CC5-BCC8-D899143A34F0}"/>
              </a:ext>
            </a:extLst>
          </p:cNvPr>
          <p:cNvSpPr>
            <a:spLocks noGrp="1"/>
          </p:cNvSpPr>
          <p:nvPr>
            <p:ph type="sldNum" sz="quarter" idx="12"/>
          </p:nvPr>
        </p:nvSpPr>
        <p:spPr/>
        <p:txBody>
          <a:bodyPr/>
          <a:lstStyle/>
          <a:p>
            <a:fld id="{BB688EC6-E366-49FC-8F18-773008551DC3}" type="slidenum">
              <a:rPr lang="en-GB" smtClean="0"/>
              <a:pPr/>
              <a:t>‹#›</a:t>
            </a:fld>
            <a:endParaRPr lang="en-GB" dirty="0"/>
          </a:p>
        </p:txBody>
      </p:sp>
    </p:spTree>
    <p:extLst>
      <p:ext uri="{BB962C8B-B14F-4D97-AF65-F5344CB8AC3E}">
        <p14:creationId xmlns:p14="http://schemas.microsoft.com/office/powerpoint/2010/main" val="161636748"/>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sz="32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mj-lt"/>
                <a:ea typeface="+mj-ea"/>
                <a:cs typeface="+mj-cs"/>
              </a:rPr>
              <a:t>Click to edit Master title style</a:t>
            </a:r>
            <a:endParaRPr lang="en-US" dirty="0"/>
          </a:p>
        </p:txBody>
      </p:sp>
      <p:sp>
        <p:nvSpPr>
          <p:cNvPr id="3" name="Content Placeholder 2"/>
          <p:cNvSpPr>
            <a:spLocks noGrp="1"/>
          </p:cNvSpPr>
          <p:nvPr>
            <p:ph idx="1"/>
          </p:nvPr>
        </p:nvSpPr>
        <p:spPr/>
        <p:txBody>
          <a:bodyPr/>
          <a:lstStyle>
            <a:lvl1pPr marL="342900" marR="0" indent="-342900" algn="l" defTabSz="914400" rtl="0" eaLnBrk="1" fontAlgn="base" latinLnBrk="0" hangingPunct="1">
              <a:lnSpc>
                <a:spcPct val="100000"/>
              </a:lnSpc>
              <a:spcBef>
                <a:spcPct val="20000"/>
              </a:spcBef>
              <a:spcAft>
                <a:spcPct val="0"/>
              </a:spcAft>
              <a:buClr>
                <a:srgbClr val="0066CC"/>
              </a:buClr>
              <a:buSzTx/>
              <a:buFont typeface="Wingdings" pitchFamily="2" charset="2"/>
              <a:buChar char="l"/>
              <a:tabLst/>
              <a:defRPr>
                <a:solidFill>
                  <a:schemeClr val="tx1"/>
                </a:solidFill>
              </a:defRPr>
            </a:lvl1pPr>
            <a:lvl2pPr marL="742950" marR="0" indent="-342900" algn="l" defTabSz="914400" rtl="0" eaLnBrk="1" fontAlgn="base" latinLnBrk="0" hangingPunct="1">
              <a:lnSpc>
                <a:spcPct val="100000"/>
              </a:lnSpc>
              <a:spcBef>
                <a:spcPct val="20000"/>
              </a:spcBef>
              <a:spcAft>
                <a:spcPct val="0"/>
              </a:spcAft>
              <a:buClr>
                <a:srgbClr val="000000"/>
              </a:buClr>
              <a:buSzTx/>
              <a:buFont typeface="Wingdings" pitchFamily="2" charset="2"/>
              <a:buChar char=""/>
              <a:tabLst/>
              <a:defRPr baseline="0">
                <a:solidFill>
                  <a:schemeClr val="tx1"/>
                </a:solidFill>
              </a:defRPr>
            </a:lvl2pPr>
            <a:lvl3pPr marL="1143000" marR="0" indent="-342900" algn="l" defTabSz="914400" rtl="0" eaLnBrk="1" fontAlgn="base" latinLnBrk="0" hangingPunct="1">
              <a:lnSpc>
                <a:spcPct val="100000"/>
              </a:lnSpc>
              <a:spcBef>
                <a:spcPct val="20000"/>
              </a:spcBef>
              <a:spcAft>
                <a:spcPct val="0"/>
              </a:spcAft>
              <a:buClr>
                <a:srgbClr val="0066CC"/>
              </a:buClr>
              <a:buSzTx/>
              <a:buFont typeface="Wingdings" panose="05000000000000000000" pitchFamily="2" charset="2"/>
              <a:buChar char=""/>
              <a:tabLst/>
              <a:defRPr>
                <a:solidFill>
                  <a:schemeClr val="tx1"/>
                </a:solidFill>
              </a:defRPr>
            </a:lvl3pPr>
            <a:lvl4pPr marL="1600200" marR="0" indent="-342900" algn="l" defTabSz="914400" rtl="0" eaLnBrk="1" fontAlgn="base" latinLnBrk="0" hangingPunct="1">
              <a:lnSpc>
                <a:spcPct val="100000"/>
              </a:lnSpc>
              <a:spcBef>
                <a:spcPct val="20000"/>
              </a:spcBef>
              <a:spcAft>
                <a:spcPct val="0"/>
              </a:spcAft>
              <a:buClr>
                <a:srgbClr val="000000"/>
              </a:buClr>
              <a:buSzTx/>
              <a:buFont typeface="Wingdings 3" panose="05040102010807070707" pitchFamily="18" charset="2"/>
              <a:buChar char=""/>
              <a:tabLst/>
              <a:defRPr>
                <a:solidFill>
                  <a:schemeClr val="tx1"/>
                </a:solidFill>
              </a:defRPr>
            </a:lvl4pPr>
            <a:lvl5pPr marL="1657350" marR="0" indent="0" algn="l" defTabSz="914400" rtl="0" eaLnBrk="1" fontAlgn="base" latinLnBrk="0" hangingPunct="1">
              <a:lnSpc>
                <a:spcPct val="100000"/>
              </a:lnSpc>
              <a:spcBef>
                <a:spcPct val="20000"/>
              </a:spcBef>
              <a:spcAft>
                <a:spcPct val="0"/>
              </a:spcAft>
              <a:buClr>
                <a:srgbClr val="0066CC"/>
              </a:buClr>
              <a:buSzTx/>
              <a:buFont typeface="Wingdings" panose="05000000000000000000" pitchFamily="2" charset="2"/>
              <a:buNone/>
              <a:tabLst/>
              <a:defRPr>
                <a:solidFill>
                  <a:schemeClr val="tx1"/>
                </a:solidFill>
              </a:defRPr>
            </a:lvl5pPr>
          </a:lstStyle>
          <a:p>
            <a:pPr marL="342900" marR="0" lvl="0" indent="-342900" algn="l" defTabSz="914400" rtl="0" eaLnBrk="1" fontAlgn="base" latinLnBrk="0" hangingPunct="1">
              <a:lnSpc>
                <a:spcPct val="100000"/>
              </a:lnSpc>
              <a:spcBef>
                <a:spcPct val="20000"/>
              </a:spcBef>
              <a:spcAft>
                <a:spcPct val="0"/>
              </a:spcAft>
              <a:buClr>
                <a:srgbClr val="0066CC"/>
              </a:buClr>
              <a:buSzTx/>
              <a:buFont typeface="Wingdings" pitchFamily="2" charset="2"/>
              <a:buChar char="l"/>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42900" marR="0" lvl="1" indent="-342900" algn="l" defTabSz="914400" rtl="0" eaLnBrk="1" fontAlgn="base" latinLnBrk="0" hangingPunct="1">
              <a:lnSpc>
                <a:spcPct val="100000"/>
              </a:lnSpc>
              <a:spcBef>
                <a:spcPct val="20000"/>
              </a:spcBef>
              <a:spcAft>
                <a:spcPct val="0"/>
              </a:spcAft>
              <a:buClr>
                <a:srgbClr val="0066CC"/>
              </a:buClr>
              <a:buSzTx/>
              <a:buFont typeface="Wingdings" pitchFamily="2" charset="2"/>
              <a:buChar char="l"/>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Second level</a:t>
            </a:r>
          </a:p>
          <a:p>
            <a:pPr marL="342900" marR="0" lvl="2" indent="-342900" algn="l" defTabSz="914400" rtl="0" eaLnBrk="1" fontAlgn="base" latinLnBrk="0" hangingPunct="1">
              <a:lnSpc>
                <a:spcPct val="100000"/>
              </a:lnSpc>
              <a:spcBef>
                <a:spcPct val="20000"/>
              </a:spcBef>
              <a:spcAft>
                <a:spcPct val="0"/>
              </a:spcAft>
              <a:buClr>
                <a:srgbClr val="0066CC"/>
              </a:buClr>
              <a:buSzTx/>
              <a:buFont typeface="Wingdings" pitchFamily="2" charset="2"/>
              <a:buChar char="l"/>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Third level</a:t>
            </a:r>
          </a:p>
          <a:p>
            <a:pPr marL="342900" marR="0" lvl="3" indent="-342900" algn="l" defTabSz="914400" rtl="0" eaLnBrk="1" fontAlgn="base" latinLnBrk="0" hangingPunct="1">
              <a:lnSpc>
                <a:spcPct val="100000"/>
              </a:lnSpc>
              <a:spcBef>
                <a:spcPct val="20000"/>
              </a:spcBef>
              <a:spcAft>
                <a:spcPct val="0"/>
              </a:spcAft>
              <a:buClr>
                <a:srgbClr val="0066CC"/>
              </a:buClr>
              <a:buSzTx/>
              <a:buFont typeface="Wingdings" pitchFamily="2" charset="2"/>
              <a:buChar char="l"/>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Fourth level</a:t>
            </a:r>
          </a:p>
          <a:p>
            <a:pPr marL="342900" marR="0" lvl="4" indent="-342900" algn="l" defTabSz="914400" rtl="0" eaLnBrk="1" fontAlgn="base" latinLnBrk="0" hangingPunct="1">
              <a:lnSpc>
                <a:spcPct val="100000"/>
              </a:lnSpc>
              <a:spcBef>
                <a:spcPct val="20000"/>
              </a:spcBef>
              <a:spcAft>
                <a:spcPct val="0"/>
              </a:spcAft>
              <a:buClr>
                <a:srgbClr val="0066CC"/>
              </a:buClr>
              <a:buSzTx/>
              <a:buFont typeface="Wingdings" pitchFamily="2" charset="2"/>
              <a:buChar char="l"/>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Fifth level</a:t>
            </a:r>
            <a:endParaRPr lang="en-US" dirty="0"/>
          </a:p>
        </p:txBody>
      </p:sp>
      <p:sp>
        <p:nvSpPr>
          <p:cNvPr id="5" name="Rectangle 9"/>
          <p:cNvSpPr>
            <a:spLocks noGrp="1" noChangeArrowheads="1"/>
          </p:cNvSpPr>
          <p:nvPr>
            <p:ph type="sldNum" sz="quarter" idx="11"/>
          </p:nvPr>
        </p:nvSpPr>
        <p:spPr/>
        <p:txBody>
          <a:bodyPr/>
          <a:lstStyle>
            <a:lvl1pPr>
              <a:defRPr/>
            </a:lvl1pPr>
          </a:lstStyle>
          <a:p>
            <a:fld id="{FA3F9218-79BF-4915-84A5-E080834136DE}" type="slidenum">
              <a:rPr lang="en-US" smtClean="0"/>
              <a:pPr/>
              <a:t>‹#›</a:t>
            </a:fld>
            <a:endParaRPr lang="en-US" dirty="0"/>
          </a:p>
        </p:txBody>
      </p:sp>
      <p:pic>
        <p:nvPicPr>
          <p:cNvPr id="8" name="Picture 3" descr="RIFM-Logo small"/>
          <p:cNvPicPr>
            <a:picLocks noChangeAspect="1" noChangeArrowheads="1"/>
          </p:cNvPicPr>
          <p:nvPr userDrawn="1"/>
        </p:nvPicPr>
        <p:blipFill>
          <a:blip r:embed="rId2" cstate="print"/>
          <a:srcRect/>
          <a:stretch>
            <a:fillRect/>
          </a:stretch>
        </p:blipFill>
        <p:spPr bwMode="auto">
          <a:xfrm>
            <a:off x="88901" y="333375"/>
            <a:ext cx="838200" cy="609600"/>
          </a:xfrm>
          <a:prstGeom prst="rect">
            <a:avLst/>
          </a:prstGeom>
          <a:noFill/>
          <a:ln w="9525">
            <a:noFill/>
            <a:miter lim="800000"/>
            <a:headEnd/>
            <a:tailEnd/>
          </a:ln>
        </p:spPr>
      </p:pic>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550400" cy="7159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4417" y="1484313"/>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12417" y="1484313"/>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0B02FF7-C53B-4196-8881-4EED46DB3AE7}" type="slidenum">
              <a:rPr lang="en-US"/>
              <a:pPr>
                <a:defRPr/>
              </a:pPr>
              <a:t>‹#›</a:t>
            </a:fld>
            <a:endParaRPr lang="en-US" dirty="0"/>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352425"/>
            <a:ext cx="83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A3F9218-79BF-4915-84A5-E080834136DE}" type="slidenum">
              <a:rPr lang="en-US" smtClean="0"/>
              <a:pPr/>
              <a:t>‹#›</a:t>
            </a:fld>
            <a:endParaRPr lang="en-US"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 y="361950"/>
            <a:ext cx="83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96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80627-BDB7-4CB7-ABCA-F04C799C94C3}"/>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3" name="Footer Placeholder 2">
            <a:extLst>
              <a:ext uri="{FF2B5EF4-FFF2-40B4-BE49-F238E27FC236}">
                <a16:creationId xmlns:a16="http://schemas.microsoft.com/office/drawing/2014/main" id="{C08B28D3-0C23-471B-A8D6-CCB7AC94FD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0CEF1C7-E49B-40F6-BCF7-59E0DB014020}"/>
              </a:ext>
            </a:extLst>
          </p:cNvPr>
          <p:cNvSpPr>
            <a:spLocks noGrp="1"/>
          </p:cNvSpPr>
          <p:nvPr>
            <p:ph type="sldNum" sz="quarter" idx="12"/>
          </p:nvPr>
        </p:nvSpPr>
        <p:spPr/>
        <p:txBody>
          <a:bodyPr/>
          <a:lstStyle/>
          <a:p>
            <a:fld id="{C746D8EB-CED9-4B02-9CD7-5B663F9CBE38}" type="slidenum">
              <a:rPr lang="en-GB" smtClean="0"/>
              <a:pPr/>
              <a:t>‹#›</a:t>
            </a:fld>
            <a:endParaRPr lang="en-GB"/>
          </a:p>
        </p:txBody>
      </p:sp>
    </p:spTree>
    <p:extLst>
      <p:ext uri="{BB962C8B-B14F-4D97-AF65-F5344CB8AC3E}">
        <p14:creationId xmlns:p14="http://schemas.microsoft.com/office/powerpoint/2010/main" val="177743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1"/>
            <a:ext cx="11586633" cy="917575"/>
          </a:xfrm>
        </p:spPr>
        <p:txBody>
          <a:bodyPr anchor="b"/>
          <a:lstStyle>
            <a:lvl1pPr>
              <a:defRPr sz="3200">
                <a:solidFill>
                  <a:srgbClr val="595959"/>
                </a:solidFill>
                <a:latin typeface="Arial"/>
                <a:cs typeface="Arial"/>
              </a:defRPr>
            </a:lvl1pPr>
          </a:lstStyle>
          <a:p>
            <a:r>
              <a:rPr lang="en-US" dirty="0"/>
              <a:t>Click to edit Master title style</a:t>
            </a:r>
          </a:p>
        </p:txBody>
      </p:sp>
      <p:sp>
        <p:nvSpPr>
          <p:cNvPr id="9" name="Text Placeholder 8"/>
          <p:cNvSpPr>
            <a:spLocks noGrp="1"/>
          </p:cNvSpPr>
          <p:nvPr>
            <p:ph type="body" sz="quarter" idx="10"/>
          </p:nvPr>
        </p:nvSpPr>
        <p:spPr>
          <a:xfrm>
            <a:off x="304802" y="6534347"/>
            <a:ext cx="11642316"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73130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BA0C-8B34-4F12-8570-87117948A4C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B73BCA-8CEC-4D4F-8CE5-217F899F58F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936D761-DAC8-4DA7-82BB-D81B611EBBB7}"/>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5" name="Footer Placeholder 4">
            <a:extLst>
              <a:ext uri="{FF2B5EF4-FFF2-40B4-BE49-F238E27FC236}">
                <a16:creationId xmlns:a16="http://schemas.microsoft.com/office/drawing/2014/main" id="{CBB9A81A-92E2-4356-A9CA-7BB4CD962F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776445-08DF-451F-9900-042B8308FB4F}"/>
              </a:ext>
            </a:extLst>
          </p:cNvPr>
          <p:cNvSpPr>
            <a:spLocks noGrp="1"/>
          </p:cNvSpPr>
          <p:nvPr>
            <p:ph type="sldNum" sz="quarter" idx="12"/>
          </p:nvPr>
        </p:nvSpPr>
        <p:spPr/>
        <p:txBody>
          <a:bodyPr/>
          <a:lstStyle/>
          <a:p>
            <a:fld id="{BB688EC6-E366-49FC-8F18-773008551DC3}" type="slidenum">
              <a:rPr lang="en-GB" smtClean="0"/>
              <a:pPr/>
              <a:t>‹#›</a:t>
            </a:fld>
            <a:endParaRPr lang="en-GB" dirty="0"/>
          </a:p>
        </p:txBody>
      </p:sp>
    </p:spTree>
    <p:extLst>
      <p:ext uri="{BB962C8B-B14F-4D97-AF65-F5344CB8AC3E}">
        <p14:creationId xmlns:p14="http://schemas.microsoft.com/office/powerpoint/2010/main" val="497079316"/>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D107-6659-4C38-B4C2-D04FC7D465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F6D5C-8565-4576-88EA-E5D74137EA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68F6E-FE25-426C-9E45-180DE00A5F34}"/>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5" name="Footer Placeholder 4">
            <a:extLst>
              <a:ext uri="{FF2B5EF4-FFF2-40B4-BE49-F238E27FC236}">
                <a16:creationId xmlns:a16="http://schemas.microsoft.com/office/drawing/2014/main" id="{840DAEA0-9171-45BA-9B4B-4B5CCBC252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8E805D-1FC8-4B29-A6C1-EF0ED1829D0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0427579"/>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D1AD-3EF6-4419-8468-C2BB5385717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A6C3143-0E15-4F51-B268-F48A003CB24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44FB1F-7612-4F27-A55E-448CCF479FC5}"/>
              </a:ext>
            </a:extLst>
          </p:cNvPr>
          <p:cNvSpPr>
            <a:spLocks noGrp="1"/>
          </p:cNvSpPr>
          <p:nvPr>
            <p:ph type="dt" sz="half" idx="10"/>
          </p:nvPr>
        </p:nvSpPr>
        <p:spPr/>
        <p:txBody>
          <a:bodyPr/>
          <a:lstStyle/>
          <a:p>
            <a:fld id="{B61BEF0D-F0BB-DE4B-95CE-6DB70DBA9567}" type="datetimeFigureOut">
              <a:rPr lang="en-US" smtClean="0"/>
              <a:pPr/>
              <a:t>2/13/2019</a:t>
            </a:fld>
            <a:endParaRPr lang="en-US" dirty="0"/>
          </a:p>
        </p:txBody>
      </p:sp>
      <p:sp>
        <p:nvSpPr>
          <p:cNvPr id="5" name="Footer Placeholder 4">
            <a:extLst>
              <a:ext uri="{FF2B5EF4-FFF2-40B4-BE49-F238E27FC236}">
                <a16:creationId xmlns:a16="http://schemas.microsoft.com/office/drawing/2014/main" id="{5287D0B9-970A-45E5-80DC-2B934020B5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16026C-4E55-48A3-A343-4C493B0A3F95}"/>
              </a:ext>
            </a:extLst>
          </p:cNvPr>
          <p:cNvSpPr>
            <a:spLocks noGrp="1"/>
          </p:cNvSpPr>
          <p:nvPr>
            <p:ph type="sldNum" sz="quarter" idx="12"/>
          </p:nvPr>
        </p:nvSpPr>
        <p:spPr/>
        <p:txBody>
          <a:bodyPr/>
          <a:lstStyle/>
          <a:p>
            <a:fld id="{C746D8EB-CED9-4B02-9CD7-5B663F9CBE38}" type="slidenum">
              <a:rPr lang="en-GB" smtClean="0"/>
              <a:pPr/>
              <a:t>‹#›</a:t>
            </a:fld>
            <a:endParaRPr lang="en-GB"/>
          </a:p>
        </p:txBody>
      </p:sp>
    </p:spTree>
    <p:extLst>
      <p:ext uri="{BB962C8B-B14F-4D97-AF65-F5344CB8AC3E}">
        <p14:creationId xmlns:p14="http://schemas.microsoft.com/office/powerpoint/2010/main" val="174082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390651" y="225426"/>
            <a:ext cx="10293349" cy="7697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1390651" y="1304925"/>
            <a:ext cx="1027430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534" name="Rectangle 6"/>
          <p:cNvSpPr>
            <a:spLocks noGrp="1" noChangeArrowheads="1"/>
          </p:cNvSpPr>
          <p:nvPr>
            <p:ph type="sldNum" sz="quarter" idx="4"/>
          </p:nvPr>
        </p:nvSpPr>
        <p:spPr bwMode="auto">
          <a:xfrm>
            <a:off x="1422400" y="6308725"/>
            <a:ext cx="2540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smtClean="0">
                <a:latin typeface="+mn-lt"/>
              </a:defRPr>
            </a:lvl1pPr>
          </a:lstStyle>
          <a:p>
            <a:fld id="{FA3F9218-79BF-4915-84A5-E080834136DE}" type="slidenum">
              <a:rPr lang="en-US" smtClean="0"/>
              <a:pPr/>
              <a:t>‹#›</a:t>
            </a:fld>
            <a:endParaRPr lang="en-US" dirty="0"/>
          </a:p>
        </p:txBody>
      </p:sp>
      <p:sp>
        <p:nvSpPr>
          <p:cNvPr id="7" name="Rectangle 6"/>
          <p:cNvSpPr txBox="1">
            <a:spLocks noChangeArrowheads="1"/>
          </p:cNvSpPr>
          <p:nvPr/>
        </p:nvSpPr>
        <p:spPr bwMode="auto">
          <a:xfrm>
            <a:off x="4775200" y="6280150"/>
            <a:ext cx="2540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71" r:id="rId4"/>
    <p:sldLayoutId id="2147483673" r:id="rId5"/>
    <p:sldLayoutId id="2147483674" r:id="rId6"/>
  </p:sldLayoutIdLst>
  <p:hf hdr="0" ftr="0" dt="0"/>
  <p:txStyles>
    <p:titleStyle>
      <a:lvl1pPr algn="ctr" rtl="0" eaLnBrk="1" fontAlgn="base" hangingPunct="1">
        <a:spcBef>
          <a:spcPct val="0"/>
        </a:spcBef>
        <a:spcAft>
          <a:spcPct val="0"/>
        </a:spcAft>
        <a:defRPr sz="3200" b="1">
          <a:solidFill>
            <a:schemeClr val="tx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200" b="1">
          <a:solidFill>
            <a:schemeClr val="tx1"/>
          </a:solidFill>
          <a:latin typeface="Arial" charset="0"/>
          <a:cs typeface="Times New Roman" pitchFamily="18" charset="0"/>
        </a:defRPr>
      </a:lvl2pPr>
      <a:lvl3pPr algn="l" rtl="0" eaLnBrk="1" fontAlgn="base" hangingPunct="1">
        <a:spcBef>
          <a:spcPct val="0"/>
        </a:spcBef>
        <a:spcAft>
          <a:spcPct val="0"/>
        </a:spcAft>
        <a:defRPr sz="3200" b="1">
          <a:solidFill>
            <a:schemeClr val="tx1"/>
          </a:solidFill>
          <a:latin typeface="Arial" charset="0"/>
          <a:cs typeface="Times New Roman" pitchFamily="18" charset="0"/>
        </a:defRPr>
      </a:lvl3pPr>
      <a:lvl4pPr algn="l" rtl="0" eaLnBrk="1" fontAlgn="base" hangingPunct="1">
        <a:spcBef>
          <a:spcPct val="0"/>
        </a:spcBef>
        <a:spcAft>
          <a:spcPct val="0"/>
        </a:spcAft>
        <a:defRPr sz="3200" b="1">
          <a:solidFill>
            <a:schemeClr val="tx1"/>
          </a:solidFill>
          <a:latin typeface="Arial" charset="0"/>
          <a:cs typeface="Times New Roman" pitchFamily="18" charset="0"/>
        </a:defRPr>
      </a:lvl4pPr>
      <a:lvl5pPr algn="l" rtl="0" eaLnBrk="1" fontAlgn="base" hangingPunct="1">
        <a:spcBef>
          <a:spcPct val="0"/>
        </a:spcBef>
        <a:spcAft>
          <a:spcPct val="0"/>
        </a:spcAft>
        <a:defRPr sz="3200" b="1">
          <a:solidFill>
            <a:schemeClr val="tx1"/>
          </a:solidFill>
          <a:latin typeface="Arial" charset="0"/>
          <a:cs typeface="Times New Roman" pitchFamily="18"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1" fontAlgn="base" hangingPunct="1">
        <a:spcBef>
          <a:spcPct val="20000"/>
        </a:spcBef>
        <a:spcAft>
          <a:spcPct val="0"/>
        </a:spcAft>
        <a:buClr>
          <a:srgbClr val="0066CC"/>
        </a:buClr>
        <a:buFont typeface="Wingdings" pitchFamily="2" charset="2"/>
        <a:buChar char="l"/>
        <a:defRPr sz="2800" b="1">
          <a:solidFill>
            <a:schemeClr val="tx1"/>
          </a:solidFill>
          <a:latin typeface="+mn-lt"/>
          <a:ea typeface="+mn-ea"/>
          <a:cs typeface="+mn-cs"/>
        </a:defRPr>
      </a:lvl1pPr>
      <a:lvl2pPr marL="742950" indent="-342900" algn="l" rtl="0" eaLnBrk="1" fontAlgn="base" hangingPunct="1">
        <a:spcBef>
          <a:spcPct val="20000"/>
        </a:spcBef>
        <a:spcAft>
          <a:spcPct val="0"/>
        </a:spcAft>
        <a:buClr>
          <a:schemeClr val="tx1"/>
        </a:buClr>
        <a:buFont typeface="Wingdings" pitchFamily="2" charset="2"/>
        <a:buChar char=""/>
        <a:defRPr sz="2400" b="1">
          <a:solidFill>
            <a:srgbClr val="0070C0"/>
          </a:solidFill>
          <a:latin typeface="+mn-lt"/>
          <a:cs typeface="+mn-cs"/>
        </a:defRPr>
      </a:lvl2pPr>
      <a:lvl3pPr marL="1143000" indent="-342900" algn="l" rtl="0" eaLnBrk="1" fontAlgn="base" hangingPunct="1">
        <a:spcBef>
          <a:spcPct val="20000"/>
        </a:spcBef>
        <a:spcAft>
          <a:spcPct val="0"/>
        </a:spcAft>
        <a:buClr>
          <a:srgbClr val="0066CC"/>
        </a:buClr>
        <a:buFont typeface="Wingdings" panose="05000000000000000000" pitchFamily="2" charset="2"/>
        <a:buChar char=""/>
        <a:defRPr sz="2000" b="1">
          <a:solidFill>
            <a:schemeClr val="tx1"/>
          </a:solidFill>
          <a:latin typeface="+mn-lt"/>
          <a:cs typeface="+mn-cs"/>
        </a:defRPr>
      </a:lvl3pPr>
      <a:lvl4pPr marL="1600200" indent="-342900" algn="l" rtl="0" eaLnBrk="1" fontAlgn="base" hangingPunct="1">
        <a:spcBef>
          <a:spcPct val="20000"/>
        </a:spcBef>
        <a:spcAft>
          <a:spcPct val="0"/>
        </a:spcAft>
        <a:buClr>
          <a:schemeClr val="tx1"/>
        </a:buClr>
        <a:buFont typeface="Wingdings 3" panose="05040102010807070707" pitchFamily="18" charset="2"/>
        <a:buChar char=""/>
        <a:defRPr b="1">
          <a:solidFill>
            <a:srgbClr val="0070C0"/>
          </a:solidFill>
          <a:latin typeface="+mn-lt"/>
          <a:cs typeface="+mn-cs"/>
        </a:defRPr>
      </a:lvl4pPr>
      <a:lvl5pPr marL="2000250" indent="-342900" algn="l" rtl="0" eaLnBrk="1" fontAlgn="base" hangingPunct="1">
        <a:spcBef>
          <a:spcPct val="20000"/>
        </a:spcBef>
        <a:spcAft>
          <a:spcPct val="0"/>
        </a:spcAft>
        <a:buClr>
          <a:srgbClr val="0066CC"/>
        </a:buClr>
        <a:buFont typeface="Wingdings" panose="05000000000000000000" pitchFamily="2" charset="2"/>
        <a:buChar char="Ø"/>
        <a:defRPr b="1">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0F77EA-0F05-4691-8A52-1981839DABF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3672C-F955-46E3-9D3F-93900C6C3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8BEBB-7037-4869-9E1B-6BCF7F21D01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2/13/2019</a:t>
            </a:fld>
            <a:endParaRPr lang="en-US" dirty="0"/>
          </a:p>
        </p:txBody>
      </p:sp>
      <p:sp>
        <p:nvSpPr>
          <p:cNvPr id="5" name="Footer Placeholder 4">
            <a:extLst>
              <a:ext uri="{FF2B5EF4-FFF2-40B4-BE49-F238E27FC236}">
                <a16:creationId xmlns:a16="http://schemas.microsoft.com/office/drawing/2014/main" id="{0B2E4B0F-3543-40C7-9BAE-C42F9881B61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EE1A76E-8AEC-4FAC-9D4E-D54D90EBC9C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688EC6-E366-49FC-8F18-773008551DC3}" type="slidenum">
              <a:rPr lang="en-GB" smtClean="0"/>
              <a:pPr/>
              <a:t>‹#›</a:t>
            </a:fld>
            <a:endParaRPr lang="en-GB" dirty="0"/>
          </a:p>
        </p:txBody>
      </p:sp>
    </p:spTree>
    <p:extLst>
      <p:ext uri="{BB962C8B-B14F-4D97-AF65-F5344CB8AC3E}">
        <p14:creationId xmlns:p14="http://schemas.microsoft.com/office/powerpoint/2010/main" val="38399887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0374" y="304800"/>
            <a:ext cx="5738026" cy="1594012"/>
          </a:xfrm>
        </p:spPr>
        <p:txBody>
          <a:bodyPr>
            <a:normAutofit fontScale="90000"/>
          </a:bodyPr>
          <a:lstStyle/>
          <a:p>
            <a:pPr algn="l"/>
            <a:r>
              <a:rPr lang="en-US" sz="4400" b="1" dirty="0">
                <a:latin typeface="+mn-lt"/>
              </a:rPr>
              <a:t>RIFM’s Not-Supported List</a:t>
            </a:r>
            <a:br>
              <a:rPr lang="en-US" sz="3600" b="1" dirty="0">
                <a:latin typeface="+mn-lt"/>
              </a:rPr>
            </a:br>
            <a:r>
              <a:rPr lang="en-US" sz="2700" b="1" dirty="0">
                <a:latin typeface="+mn-lt"/>
              </a:rPr>
              <a:t>Webinar</a:t>
            </a:r>
            <a:br>
              <a:rPr lang="en-US" sz="3600" b="1" dirty="0">
                <a:latin typeface="+mn-lt"/>
              </a:rPr>
            </a:br>
            <a:r>
              <a:rPr lang="en-US" sz="2000" b="1" dirty="0">
                <a:latin typeface="+mn-lt"/>
              </a:rPr>
              <a:t>February 12, 2019</a:t>
            </a:r>
            <a:br>
              <a:rPr lang="en-US" sz="3600" b="1" dirty="0"/>
            </a:br>
            <a:endParaRPr lang="en-US" sz="2800" dirty="0">
              <a:latin typeface="+mn-lt"/>
            </a:endParaRPr>
          </a:p>
        </p:txBody>
      </p:sp>
      <p:sp>
        <p:nvSpPr>
          <p:cNvPr id="3" name="Subtitle 2"/>
          <p:cNvSpPr>
            <a:spLocks noGrp="1"/>
          </p:cNvSpPr>
          <p:nvPr>
            <p:ph type="subTitle" idx="1"/>
          </p:nvPr>
        </p:nvSpPr>
        <p:spPr>
          <a:xfrm>
            <a:off x="8763000" y="4953000"/>
            <a:ext cx="2860881" cy="1143000"/>
          </a:xfrm>
        </p:spPr>
        <p:txBody>
          <a:bodyPr>
            <a:noAutofit/>
          </a:bodyPr>
          <a:lstStyle/>
          <a:p>
            <a:pPr algn="l">
              <a:spcBef>
                <a:spcPts val="0"/>
              </a:spcBef>
            </a:pPr>
            <a:r>
              <a:rPr lang="en-US" sz="2000" dirty="0"/>
              <a:t>Gretchen Ritacco</a:t>
            </a:r>
          </a:p>
          <a:p>
            <a:pPr algn="l">
              <a:spcBef>
                <a:spcPts val="0"/>
              </a:spcBef>
            </a:pPr>
            <a:r>
              <a:rPr lang="en-US" dirty="0"/>
              <a:t>Senior Scientist</a:t>
            </a:r>
          </a:p>
          <a:p>
            <a:pPr algn="l">
              <a:spcBef>
                <a:spcPts val="0"/>
              </a:spcBef>
            </a:pPr>
            <a:r>
              <a:rPr lang="en-US" dirty="0"/>
              <a:t>gritacco@rifm.</a:t>
            </a:r>
            <a:r>
              <a:rPr lang="en-US" sz="1600" dirty="0"/>
              <a:t>org</a:t>
            </a:r>
            <a:endParaRPr lang="en-US" dirty="0"/>
          </a:p>
          <a:p>
            <a:pPr algn="l">
              <a:spcBef>
                <a:spcPts val="0"/>
              </a:spcBef>
            </a:pPr>
            <a:r>
              <a:rPr lang="en-US" dirty="0"/>
              <a:t>(201)-689-8089, ext. 153</a:t>
            </a:r>
            <a:endParaRPr lang="en-US" sz="2400" dirty="0"/>
          </a:p>
          <a:p>
            <a:pPr algn="l"/>
            <a:endParaRPr lang="en-US" sz="2400" dirty="0"/>
          </a:p>
          <a:p>
            <a:pPr algn="l"/>
            <a:endParaRPr lang="en-US" sz="2400" dirty="0"/>
          </a:p>
        </p:txBody>
      </p:sp>
      <p:pic>
        <p:nvPicPr>
          <p:cNvPr id="5" name="Picture 4"/>
          <p:cNvPicPr>
            <a:picLocks noChangeAspect="1"/>
          </p:cNvPicPr>
          <p:nvPr/>
        </p:nvPicPr>
        <p:blipFill>
          <a:blip r:embed="rId3" cstate="print"/>
          <a:stretch>
            <a:fillRect/>
          </a:stretch>
        </p:blipFill>
        <p:spPr>
          <a:xfrm>
            <a:off x="10972800" y="305637"/>
            <a:ext cx="936104" cy="914829"/>
          </a:xfrm>
          <a:prstGeom prst="rect">
            <a:avLst/>
          </a:prstGeom>
        </p:spPr>
      </p:pic>
      <p:pic>
        <p:nvPicPr>
          <p:cNvPr id="4" name="Picture 3">
            <a:extLst>
              <a:ext uri="{FF2B5EF4-FFF2-40B4-BE49-F238E27FC236}">
                <a16:creationId xmlns:a16="http://schemas.microsoft.com/office/drawing/2014/main" id="{46175ED0-B0C0-466C-B7D2-5E5C5ED97CFD}"/>
              </a:ext>
            </a:extLst>
          </p:cNvPr>
          <p:cNvPicPr>
            <a:picLocks noChangeAspect="1"/>
          </p:cNvPicPr>
          <p:nvPr/>
        </p:nvPicPr>
        <p:blipFill>
          <a:blip r:embed="rId4"/>
          <a:stretch>
            <a:fillRect/>
          </a:stretch>
        </p:blipFill>
        <p:spPr>
          <a:xfrm>
            <a:off x="1295400" y="2139126"/>
            <a:ext cx="3039020" cy="2579747"/>
          </a:xfrm>
          <a:prstGeom prst="rect">
            <a:avLst/>
          </a:prstGeom>
        </p:spPr>
      </p:pic>
      <p:pic>
        <p:nvPicPr>
          <p:cNvPr id="13" name="Picture 12">
            <a:extLst>
              <a:ext uri="{FF2B5EF4-FFF2-40B4-BE49-F238E27FC236}">
                <a16:creationId xmlns:a16="http://schemas.microsoft.com/office/drawing/2014/main" id="{9F68BD8F-5343-4776-8909-6BE233EC82B2}"/>
              </a:ext>
            </a:extLst>
          </p:cNvPr>
          <p:cNvPicPr>
            <a:picLocks noChangeAspect="1"/>
          </p:cNvPicPr>
          <p:nvPr/>
        </p:nvPicPr>
        <p:blipFill>
          <a:blip r:embed="rId5"/>
          <a:stretch>
            <a:fillRect/>
          </a:stretch>
        </p:blipFill>
        <p:spPr>
          <a:xfrm>
            <a:off x="4461082" y="3886200"/>
            <a:ext cx="2527176" cy="2308561"/>
          </a:xfrm>
          <a:prstGeom prst="rect">
            <a:avLst/>
          </a:prstGeom>
        </p:spPr>
      </p:pic>
    </p:spTree>
    <p:extLst>
      <p:ext uri="{BB962C8B-B14F-4D97-AF65-F5344CB8AC3E}">
        <p14:creationId xmlns:p14="http://schemas.microsoft.com/office/powerpoint/2010/main" val="259885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874551" y="53010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pic>
        <p:nvPicPr>
          <p:cNvPr id="3" name="Picture 2">
            <a:extLst>
              <a:ext uri="{FF2B5EF4-FFF2-40B4-BE49-F238E27FC236}">
                <a16:creationId xmlns:a16="http://schemas.microsoft.com/office/drawing/2014/main" id="{4FFAFD63-372F-4718-B46E-A5CA4EEC92BB}"/>
              </a:ext>
            </a:extLst>
          </p:cNvPr>
          <p:cNvPicPr>
            <a:picLocks noChangeAspect="1"/>
          </p:cNvPicPr>
          <p:nvPr/>
        </p:nvPicPr>
        <p:blipFill rotWithShape="1">
          <a:blip r:embed="rId4"/>
          <a:srcRect l="53508" t="11678" r="484" b="31776"/>
          <a:stretch/>
        </p:blipFill>
        <p:spPr>
          <a:xfrm>
            <a:off x="685800" y="2444986"/>
            <a:ext cx="10972800" cy="3882907"/>
          </a:xfrm>
          <a:prstGeom prst="rect">
            <a:avLst/>
          </a:prstGeom>
        </p:spPr>
      </p:pic>
      <p:sp>
        <p:nvSpPr>
          <p:cNvPr id="4" name="Oval 3">
            <a:extLst>
              <a:ext uri="{FF2B5EF4-FFF2-40B4-BE49-F238E27FC236}">
                <a16:creationId xmlns:a16="http://schemas.microsoft.com/office/drawing/2014/main" id="{55271035-F05F-4B26-B85B-C552C5EF98F7}"/>
              </a:ext>
            </a:extLst>
          </p:cNvPr>
          <p:cNvSpPr/>
          <p:nvPr/>
        </p:nvSpPr>
        <p:spPr bwMode="auto">
          <a:xfrm>
            <a:off x="3810000" y="2664083"/>
            <a:ext cx="838200" cy="3810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832C9CEF-105B-4B4A-B315-BDF75D6680DC}"/>
              </a:ext>
            </a:extLst>
          </p:cNvPr>
          <p:cNvSpPr/>
          <p:nvPr/>
        </p:nvSpPr>
        <p:spPr>
          <a:xfrm>
            <a:off x="685800" y="401990"/>
            <a:ext cx="9601200" cy="1077218"/>
          </a:xfrm>
          <a:prstGeom prst="rect">
            <a:avLst/>
          </a:prstGeom>
        </p:spPr>
        <p:txBody>
          <a:bodyPr wrap="square">
            <a:spAutoFit/>
          </a:bodyPr>
          <a:lstStyle/>
          <a:p>
            <a:r>
              <a:rPr lang="en-US" sz="3200" b="1" dirty="0">
                <a:latin typeface="Calibri" panose="020F0502020204030204" pitchFamily="34" charset="0"/>
                <a:cs typeface="Calibri" panose="020F0502020204030204" pitchFamily="34" charset="0"/>
              </a:rPr>
              <a:t>The not-supported list is posted quarterly on RIFM’s website.</a:t>
            </a:r>
            <a:endParaRPr lang="en-US" sz="3200" b="1" dirty="0"/>
          </a:p>
        </p:txBody>
      </p:sp>
      <p:sp>
        <p:nvSpPr>
          <p:cNvPr id="6" name="TextBox 5">
            <a:extLst>
              <a:ext uri="{FF2B5EF4-FFF2-40B4-BE49-F238E27FC236}">
                <a16:creationId xmlns:a16="http://schemas.microsoft.com/office/drawing/2014/main" id="{C3158FA5-5BBA-435A-9578-2CEB7E94F7B9}"/>
              </a:ext>
            </a:extLst>
          </p:cNvPr>
          <p:cNvSpPr txBox="1"/>
          <p:nvPr/>
        </p:nvSpPr>
        <p:spPr>
          <a:xfrm flipH="1">
            <a:off x="4210049" y="1737885"/>
            <a:ext cx="377190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https://www.rifm.org/</a:t>
            </a:r>
          </a:p>
        </p:txBody>
      </p:sp>
      <p:sp>
        <p:nvSpPr>
          <p:cNvPr id="7" name="Arrow: Right 6">
            <a:extLst>
              <a:ext uri="{FF2B5EF4-FFF2-40B4-BE49-F238E27FC236}">
                <a16:creationId xmlns:a16="http://schemas.microsoft.com/office/drawing/2014/main" id="{53CB74E9-886E-481C-BCDC-64A292A6F052}"/>
              </a:ext>
            </a:extLst>
          </p:cNvPr>
          <p:cNvSpPr/>
          <p:nvPr/>
        </p:nvSpPr>
        <p:spPr bwMode="auto">
          <a:xfrm rot="20616688">
            <a:off x="2590800" y="2971800"/>
            <a:ext cx="1219200" cy="29238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A38A8577-7E90-486D-BD71-BDD90650E5ED}"/>
              </a:ext>
            </a:extLst>
          </p:cNvPr>
          <p:cNvSpPr/>
          <p:nvPr/>
        </p:nvSpPr>
        <p:spPr bwMode="auto">
          <a:xfrm>
            <a:off x="4267200" y="1810086"/>
            <a:ext cx="3352800" cy="399714"/>
          </a:xfrm>
          <a:prstGeom prst="rect">
            <a:avLst/>
          </a:prstGeom>
          <a:noFill/>
          <a:ln w="762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589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pic>
        <p:nvPicPr>
          <p:cNvPr id="3" name="Picture 2">
            <a:extLst>
              <a:ext uri="{FF2B5EF4-FFF2-40B4-BE49-F238E27FC236}">
                <a16:creationId xmlns:a16="http://schemas.microsoft.com/office/drawing/2014/main" id="{626323E5-4DA2-464B-8A05-3593AB074424}"/>
              </a:ext>
            </a:extLst>
          </p:cNvPr>
          <p:cNvPicPr>
            <a:picLocks noChangeAspect="1"/>
          </p:cNvPicPr>
          <p:nvPr/>
        </p:nvPicPr>
        <p:blipFill rotWithShape="1">
          <a:blip r:embed="rId4"/>
          <a:srcRect l="50626" t="14164" r="4999" b="12222"/>
          <a:stretch/>
        </p:blipFill>
        <p:spPr>
          <a:xfrm>
            <a:off x="838200" y="1524000"/>
            <a:ext cx="10368188" cy="4837444"/>
          </a:xfrm>
          <a:prstGeom prst="rect">
            <a:avLst/>
          </a:prstGeom>
        </p:spPr>
      </p:pic>
      <p:sp>
        <p:nvSpPr>
          <p:cNvPr id="4" name="Oval 3">
            <a:extLst>
              <a:ext uri="{FF2B5EF4-FFF2-40B4-BE49-F238E27FC236}">
                <a16:creationId xmlns:a16="http://schemas.microsoft.com/office/drawing/2014/main" id="{1B194CA3-B3FE-4E78-93DB-12DE55AA9DA3}"/>
              </a:ext>
            </a:extLst>
          </p:cNvPr>
          <p:cNvSpPr/>
          <p:nvPr/>
        </p:nvSpPr>
        <p:spPr bwMode="auto">
          <a:xfrm>
            <a:off x="1600200" y="3601078"/>
            <a:ext cx="3048000" cy="1504322"/>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5" name="Arrow: Right 4">
            <a:extLst>
              <a:ext uri="{FF2B5EF4-FFF2-40B4-BE49-F238E27FC236}">
                <a16:creationId xmlns:a16="http://schemas.microsoft.com/office/drawing/2014/main" id="{DA8B9CC6-C363-46C0-9289-82A0618C8D3A}"/>
              </a:ext>
            </a:extLst>
          </p:cNvPr>
          <p:cNvSpPr/>
          <p:nvPr/>
        </p:nvSpPr>
        <p:spPr bwMode="auto">
          <a:xfrm rot="1323812">
            <a:off x="609600" y="3429000"/>
            <a:ext cx="1295400" cy="38100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928A11C6-45DF-46A4-BF33-101EB8438BDF}"/>
              </a:ext>
            </a:extLst>
          </p:cNvPr>
          <p:cNvSpPr/>
          <p:nvPr/>
        </p:nvSpPr>
        <p:spPr>
          <a:xfrm>
            <a:off x="685800" y="401990"/>
            <a:ext cx="9601200" cy="1077218"/>
          </a:xfrm>
          <a:prstGeom prst="rect">
            <a:avLst/>
          </a:prstGeom>
        </p:spPr>
        <p:txBody>
          <a:bodyPr wrap="square">
            <a:spAutoFit/>
          </a:bodyPr>
          <a:lstStyle/>
          <a:p>
            <a:r>
              <a:rPr lang="en-US" sz="3200" b="1" dirty="0">
                <a:latin typeface="Calibri" panose="020F0502020204030204" pitchFamily="34" charset="0"/>
                <a:cs typeface="Calibri" panose="020F0502020204030204" pitchFamily="34" charset="0"/>
              </a:rPr>
              <a:t>After navigating to the members menu, login to the members only area.</a:t>
            </a:r>
            <a:endParaRPr lang="en-US" sz="3200" b="1" dirty="0"/>
          </a:p>
        </p:txBody>
      </p:sp>
    </p:spTree>
    <p:extLst>
      <p:ext uri="{BB962C8B-B14F-4D97-AF65-F5344CB8AC3E}">
        <p14:creationId xmlns:p14="http://schemas.microsoft.com/office/powerpoint/2010/main" val="241683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pic>
        <p:nvPicPr>
          <p:cNvPr id="3" name="Picture 2">
            <a:extLst>
              <a:ext uri="{FF2B5EF4-FFF2-40B4-BE49-F238E27FC236}">
                <a16:creationId xmlns:a16="http://schemas.microsoft.com/office/drawing/2014/main" id="{6CBA77BE-CB37-4CF2-985F-CFD5C496DB87}"/>
              </a:ext>
            </a:extLst>
          </p:cNvPr>
          <p:cNvPicPr>
            <a:picLocks noChangeAspect="1"/>
          </p:cNvPicPr>
          <p:nvPr/>
        </p:nvPicPr>
        <p:blipFill rotWithShape="1">
          <a:blip r:embed="rId4"/>
          <a:srcRect l="55000" t="18889" r="6250" b="7777"/>
          <a:stretch/>
        </p:blipFill>
        <p:spPr>
          <a:xfrm>
            <a:off x="874552" y="1196591"/>
            <a:ext cx="9989296" cy="5316885"/>
          </a:xfrm>
          <a:prstGeom prst="rect">
            <a:avLst/>
          </a:prstGeom>
        </p:spPr>
      </p:pic>
      <p:sp>
        <p:nvSpPr>
          <p:cNvPr id="6" name="Rectangle 5">
            <a:extLst>
              <a:ext uri="{FF2B5EF4-FFF2-40B4-BE49-F238E27FC236}">
                <a16:creationId xmlns:a16="http://schemas.microsoft.com/office/drawing/2014/main" id="{DC0A0B81-F472-4170-8553-BAD8C0F5C207}"/>
              </a:ext>
            </a:extLst>
          </p:cNvPr>
          <p:cNvSpPr/>
          <p:nvPr/>
        </p:nvSpPr>
        <p:spPr>
          <a:xfrm>
            <a:off x="609600" y="81692"/>
            <a:ext cx="9601200" cy="1077218"/>
          </a:xfrm>
          <a:prstGeom prst="rect">
            <a:avLst/>
          </a:prstGeom>
        </p:spPr>
        <p:txBody>
          <a:bodyPr wrap="square">
            <a:spAutoFit/>
          </a:bodyPr>
          <a:lstStyle/>
          <a:p>
            <a:r>
              <a:rPr lang="en-US" sz="3200" b="1" dirty="0">
                <a:latin typeface="Calibri" panose="020F0502020204030204" pitchFamily="34" charset="0"/>
                <a:cs typeface="Calibri" panose="020F0502020204030204" pitchFamily="34" charset="0"/>
              </a:rPr>
              <a:t>On the 1</a:t>
            </a:r>
            <a:r>
              <a:rPr lang="en-US" sz="3200" b="1" baseline="30000" dirty="0">
                <a:latin typeface="Calibri" panose="020F0502020204030204" pitchFamily="34" charset="0"/>
                <a:cs typeface="Calibri" panose="020F0502020204030204" pitchFamily="34" charset="0"/>
              </a:rPr>
              <a:t>st</a:t>
            </a:r>
            <a:r>
              <a:rPr lang="en-US" sz="3200" b="1" dirty="0">
                <a:latin typeface="Calibri" panose="020F0502020204030204" pitchFamily="34" charset="0"/>
                <a:cs typeface="Calibri" panose="020F0502020204030204" pitchFamily="34" charset="0"/>
              </a:rPr>
              <a:t> page of the members only area look for the link to “Request for Exposure Data and/or Samples…”</a:t>
            </a:r>
            <a:endParaRPr lang="en-US" sz="3200" b="1" dirty="0"/>
          </a:p>
        </p:txBody>
      </p:sp>
      <p:sp>
        <p:nvSpPr>
          <p:cNvPr id="4" name="Oval 3">
            <a:extLst>
              <a:ext uri="{FF2B5EF4-FFF2-40B4-BE49-F238E27FC236}">
                <a16:creationId xmlns:a16="http://schemas.microsoft.com/office/drawing/2014/main" id="{9BE89366-6574-4CF1-A32E-08FFF692790E}"/>
              </a:ext>
            </a:extLst>
          </p:cNvPr>
          <p:cNvSpPr/>
          <p:nvPr/>
        </p:nvSpPr>
        <p:spPr bwMode="auto">
          <a:xfrm>
            <a:off x="3211100" y="5377543"/>
            <a:ext cx="7772400" cy="1077218"/>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5" name="Arrow: Right 4">
            <a:extLst>
              <a:ext uri="{FF2B5EF4-FFF2-40B4-BE49-F238E27FC236}">
                <a16:creationId xmlns:a16="http://schemas.microsoft.com/office/drawing/2014/main" id="{FB0CD46B-9916-458D-96BB-010515A3883D}"/>
              </a:ext>
            </a:extLst>
          </p:cNvPr>
          <p:cNvSpPr/>
          <p:nvPr/>
        </p:nvSpPr>
        <p:spPr bwMode="auto">
          <a:xfrm rot="8924088">
            <a:off x="9893648" y="5389926"/>
            <a:ext cx="1259394" cy="30480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533529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874551" y="53010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5" name="Rectangle 4">
            <a:extLst>
              <a:ext uri="{FF2B5EF4-FFF2-40B4-BE49-F238E27FC236}">
                <a16:creationId xmlns:a16="http://schemas.microsoft.com/office/drawing/2014/main" id="{832C9CEF-105B-4B4A-B315-BDF75D6680DC}"/>
              </a:ext>
            </a:extLst>
          </p:cNvPr>
          <p:cNvSpPr/>
          <p:nvPr/>
        </p:nvSpPr>
        <p:spPr>
          <a:xfrm>
            <a:off x="685800" y="401990"/>
            <a:ext cx="9601200" cy="1077218"/>
          </a:xfrm>
          <a:prstGeom prst="rect">
            <a:avLst/>
          </a:prstGeom>
        </p:spPr>
        <p:txBody>
          <a:bodyPr wrap="square">
            <a:spAutoFit/>
          </a:bodyPr>
          <a:lstStyle/>
          <a:p>
            <a:r>
              <a:rPr lang="en-US" sz="3200" b="1" dirty="0">
                <a:latin typeface="Calibri" panose="020F0502020204030204" pitchFamily="34" charset="0"/>
                <a:cs typeface="Calibri" panose="020F0502020204030204" pitchFamily="34" charset="0"/>
              </a:rPr>
              <a:t>That link will open this page, where there is a link to the list.</a:t>
            </a:r>
            <a:endParaRPr lang="en-US" sz="3200" b="1" dirty="0"/>
          </a:p>
        </p:txBody>
      </p:sp>
      <p:pic>
        <p:nvPicPr>
          <p:cNvPr id="2" name="Picture 1">
            <a:extLst>
              <a:ext uri="{FF2B5EF4-FFF2-40B4-BE49-F238E27FC236}">
                <a16:creationId xmlns:a16="http://schemas.microsoft.com/office/drawing/2014/main" id="{678BF0F5-F127-41CD-8593-1CAF1E83D0DA}"/>
              </a:ext>
            </a:extLst>
          </p:cNvPr>
          <p:cNvPicPr>
            <a:picLocks noChangeAspect="1"/>
          </p:cNvPicPr>
          <p:nvPr/>
        </p:nvPicPr>
        <p:blipFill rotWithShape="1">
          <a:blip r:embed="rId4"/>
          <a:srcRect l="55001" t="14445" r="4374" b="7778"/>
          <a:stretch/>
        </p:blipFill>
        <p:spPr>
          <a:xfrm>
            <a:off x="838200" y="1537037"/>
            <a:ext cx="10145300" cy="5219563"/>
          </a:xfrm>
          <a:prstGeom prst="rect">
            <a:avLst/>
          </a:prstGeom>
        </p:spPr>
      </p:pic>
      <p:sp>
        <p:nvSpPr>
          <p:cNvPr id="9" name="Oval 8">
            <a:extLst>
              <a:ext uri="{FF2B5EF4-FFF2-40B4-BE49-F238E27FC236}">
                <a16:creationId xmlns:a16="http://schemas.microsoft.com/office/drawing/2014/main" id="{129ACE92-88A2-46BF-A7A0-B364B48A778D}"/>
              </a:ext>
            </a:extLst>
          </p:cNvPr>
          <p:cNvSpPr/>
          <p:nvPr/>
        </p:nvSpPr>
        <p:spPr bwMode="auto">
          <a:xfrm>
            <a:off x="3581400" y="5105400"/>
            <a:ext cx="4343400" cy="5334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 name="Arrow: Right 9">
            <a:extLst>
              <a:ext uri="{FF2B5EF4-FFF2-40B4-BE49-F238E27FC236}">
                <a16:creationId xmlns:a16="http://schemas.microsoft.com/office/drawing/2014/main" id="{4D094A4D-A3BC-4220-A010-2A2C966F4666}"/>
              </a:ext>
            </a:extLst>
          </p:cNvPr>
          <p:cNvSpPr/>
          <p:nvPr/>
        </p:nvSpPr>
        <p:spPr bwMode="auto">
          <a:xfrm rot="11299015">
            <a:off x="7956843" y="5387628"/>
            <a:ext cx="1350549" cy="25375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A6138DDD-5CA5-4FA9-A02E-C15A00DC0F4A}"/>
              </a:ext>
            </a:extLst>
          </p:cNvPr>
          <p:cNvGrpSpPr/>
          <p:nvPr/>
        </p:nvGrpSpPr>
        <p:grpSpPr>
          <a:xfrm>
            <a:off x="8837360" y="5737722"/>
            <a:ext cx="950395" cy="891678"/>
            <a:chOff x="8837360" y="5737722"/>
            <a:chExt cx="950395" cy="891678"/>
          </a:xfrm>
        </p:grpSpPr>
        <p:sp>
          <p:nvSpPr>
            <p:cNvPr id="11" name="Smiley Face 10">
              <a:extLst>
                <a:ext uri="{FF2B5EF4-FFF2-40B4-BE49-F238E27FC236}">
                  <a16:creationId xmlns:a16="http://schemas.microsoft.com/office/drawing/2014/main" id="{1F92A902-A361-4A9B-A943-A08D2967EE8E}"/>
                </a:ext>
              </a:extLst>
            </p:cNvPr>
            <p:cNvSpPr/>
            <p:nvPr/>
          </p:nvSpPr>
          <p:spPr bwMode="auto">
            <a:xfrm>
              <a:off x="9341119" y="5943600"/>
              <a:ext cx="446636" cy="512410"/>
            </a:xfrm>
            <a:prstGeom prst="smileyFace">
              <a:avLst/>
            </a:prstGeom>
            <a:solidFill>
              <a:srgbClr val="FFFF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2" name="Right Bracket 11">
              <a:extLst>
                <a:ext uri="{FF2B5EF4-FFF2-40B4-BE49-F238E27FC236}">
                  <a16:creationId xmlns:a16="http://schemas.microsoft.com/office/drawing/2014/main" id="{C540E73C-4AAE-47E4-A350-85EB9DDDDD8B}"/>
                </a:ext>
              </a:extLst>
            </p:cNvPr>
            <p:cNvSpPr/>
            <p:nvPr/>
          </p:nvSpPr>
          <p:spPr bwMode="auto">
            <a:xfrm>
              <a:off x="8837360" y="5737722"/>
              <a:ext cx="446635" cy="891678"/>
            </a:xfrm>
            <a:prstGeom prst="rightBracke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04183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874551" y="53010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5" name="Rectangle 4">
            <a:extLst>
              <a:ext uri="{FF2B5EF4-FFF2-40B4-BE49-F238E27FC236}">
                <a16:creationId xmlns:a16="http://schemas.microsoft.com/office/drawing/2014/main" id="{832C9CEF-105B-4B4A-B315-BDF75D6680DC}"/>
              </a:ext>
            </a:extLst>
          </p:cNvPr>
          <p:cNvSpPr/>
          <p:nvPr/>
        </p:nvSpPr>
        <p:spPr>
          <a:xfrm>
            <a:off x="685800" y="401990"/>
            <a:ext cx="9601200" cy="1077218"/>
          </a:xfrm>
          <a:prstGeom prst="rect">
            <a:avLst/>
          </a:prstGeom>
        </p:spPr>
        <p:txBody>
          <a:bodyPr wrap="square">
            <a:spAutoFit/>
          </a:bodyPr>
          <a:lstStyle/>
          <a:p>
            <a:r>
              <a:rPr lang="en-US" sz="3200" b="1" dirty="0">
                <a:latin typeface="Calibri" panose="020F0502020204030204" pitchFamily="34" charset="0"/>
                <a:cs typeface="Calibri" panose="020F0502020204030204" pitchFamily="34" charset="0"/>
              </a:rPr>
              <a:t>When you click on that link, the list is downloaded as an Excel spreadsheet, with 2 tabs.</a:t>
            </a:r>
            <a:endParaRPr lang="en-US" sz="3200" b="1" dirty="0"/>
          </a:p>
        </p:txBody>
      </p:sp>
      <p:pic>
        <p:nvPicPr>
          <p:cNvPr id="2" name="Picture 1">
            <a:extLst>
              <a:ext uri="{FF2B5EF4-FFF2-40B4-BE49-F238E27FC236}">
                <a16:creationId xmlns:a16="http://schemas.microsoft.com/office/drawing/2014/main" id="{558DAF34-7766-4FB5-9244-3E4A73AE55E6}"/>
              </a:ext>
            </a:extLst>
          </p:cNvPr>
          <p:cNvPicPr>
            <a:picLocks noChangeAspect="1"/>
          </p:cNvPicPr>
          <p:nvPr/>
        </p:nvPicPr>
        <p:blipFill rotWithShape="1">
          <a:blip r:embed="rId4"/>
          <a:srcRect l="50000" t="27778" r="9375" b="5555"/>
          <a:stretch/>
        </p:blipFill>
        <p:spPr>
          <a:xfrm>
            <a:off x="685799" y="1607325"/>
            <a:ext cx="10442895" cy="4819798"/>
          </a:xfrm>
          <a:prstGeom prst="rect">
            <a:avLst/>
          </a:prstGeom>
        </p:spPr>
      </p:pic>
      <p:sp>
        <p:nvSpPr>
          <p:cNvPr id="10" name="Rectangle: Rounded Corners 9">
            <a:extLst>
              <a:ext uri="{FF2B5EF4-FFF2-40B4-BE49-F238E27FC236}">
                <a16:creationId xmlns:a16="http://schemas.microsoft.com/office/drawing/2014/main" id="{3FA16BE9-784D-48E3-8D9B-0947C45954F1}"/>
              </a:ext>
            </a:extLst>
          </p:cNvPr>
          <p:cNvSpPr/>
          <p:nvPr/>
        </p:nvSpPr>
        <p:spPr bwMode="auto">
          <a:xfrm>
            <a:off x="1371600" y="6072970"/>
            <a:ext cx="1371600" cy="254923"/>
          </a:xfrm>
          <a:prstGeom prst="roundRect">
            <a:avLst/>
          </a:prstGeom>
          <a:noFill/>
          <a:ln w="5715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3" name="Arrow: Right 12">
            <a:extLst>
              <a:ext uri="{FF2B5EF4-FFF2-40B4-BE49-F238E27FC236}">
                <a16:creationId xmlns:a16="http://schemas.microsoft.com/office/drawing/2014/main" id="{28F32764-3988-48E0-8154-F6B93017DAA6}"/>
              </a:ext>
            </a:extLst>
          </p:cNvPr>
          <p:cNvSpPr/>
          <p:nvPr/>
        </p:nvSpPr>
        <p:spPr bwMode="auto">
          <a:xfrm rot="20474101">
            <a:off x="455451" y="6299006"/>
            <a:ext cx="838200" cy="256234"/>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22071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874551" y="53010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5" name="Rectangle 4">
            <a:extLst>
              <a:ext uri="{FF2B5EF4-FFF2-40B4-BE49-F238E27FC236}">
                <a16:creationId xmlns:a16="http://schemas.microsoft.com/office/drawing/2014/main" id="{832C9CEF-105B-4B4A-B315-BDF75D6680DC}"/>
              </a:ext>
            </a:extLst>
          </p:cNvPr>
          <p:cNvSpPr/>
          <p:nvPr/>
        </p:nvSpPr>
        <p:spPr>
          <a:xfrm>
            <a:off x="685800" y="401990"/>
            <a:ext cx="9601200" cy="584775"/>
          </a:xfrm>
          <a:prstGeom prst="rect">
            <a:avLst/>
          </a:prstGeom>
        </p:spPr>
        <p:txBody>
          <a:bodyPr wrap="square">
            <a:spAutoFit/>
          </a:bodyPr>
          <a:lstStyle/>
          <a:p>
            <a:r>
              <a:rPr lang="en-US" sz="3200" b="1" dirty="0">
                <a:latin typeface="Calibri" panose="020F0502020204030204" pitchFamily="34" charset="0"/>
                <a:cs typeface="Calibri" panose="020F0502020204030204" pitchFamily="34" charset="0"/>
              </a:rPr>
              <a:t>New additions to the list are highlighted yellow.</a:t>
            </a:r>
            <a:endParaRPr lang="en-US" sz="3200" b="1" dirty="0"/>
          </a:p>
        </p:txBody>
      </p:sp>
      <p:pic>
        <p:nvPicPr>
          <p:cNvPr id="9" name="Picture 8">
            <a:extLst>
              <a:ext uri="{FF2B5EF4-FFF2-40B4-BE49-F238E27FC236}">
                <a16:creationId xmlns:a16="http://schemas.microsoft.com/office/drawing/2014/main" id="{36F9FFFC-DE25-4686-9FD8-339059B07B15}"/>
              </a:ext>
            </a:extLst>
          </p:cNvPr>
          <p:cNvPicPr>
            <a:picLocks noChangeAspect="1"/>
          </p:cNvPicPr>
          <p:nvPr/>
        </p:nvPicPr>
        <p:blipFill rotWithShape="1">
          <a:blip r:embed="rId4"/>
          <a:srcRect l="50000" t="27778" r="1250" b="7778"/>
          <a:stretch/>
        </p:blipFill>
        <p:spPr>
          <a:xfrm>
            <a:off x="685801" y="1938203"/>
            <a:ext cx="10896600" cy="4209714"/>
          </a:xfrm>
          <a:prstGeom prst="rect">
            <a:avLst/>
          </a:prstGeom>
        </p:spPr>
      </p:pic>
      <p:sp>
        <p:nvSpPr>
          <p:cNvPr id="10" name="Rectangle: Rounded Corners 9">
            <a:extLst>
              <a:ext uri="{FF2B5EF4-FFF2-40B4-BE49-F238E27FC236}">
                <a16:creationId xmlns:a16="http://schemas.microsoft.com/office/drawing/2014/main" id="{D0215197-ECA3-42A5-9FEA-EC5EAF56BAD5}"/>
              </a:ext>
            </a:extLst>
          </p:cNvPr>
          <p:cNvSpPr/>
          <p:nvPr/>
        </p:nvSpPr>
        <p:spPr bwMode="auto">
          <a:xfrm>
            <a:off x="2514600" y="5984631"/>
            <a:ext cx="609600" cy="256234"/>
          </a:xfrm>
          <a:prstGeom prst="roundRect">
            <a:avLst/>
          </a:prstGeom>
          <a:noFill/>
          <a:ln w="57150" cap="flat" cmpd="sng" algn="ctr">
            <a:solidFill>
              <a:srgbClr val="3EF86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1" name="Arrow: Right 10">
            <a:extLst>
              <a:ext uri="{FF2B5EF4-FFF2-40B4-BE49-F238E27FC236}">
                <a16:creationId xmlns:a16="http://schemas.microsoft.com/office/drawing/2014/main" id="{6012479A-9BE0-4865-BD78-BC3C989F62C3}"/>
              </a:ext>
            </a:extLst>
          </p:cNvPr>
          <p:cNvSpPr/>
          <p:nvPr/>
        </p:nvSpPr>
        <p:spPr bwMode="auto">
          <a:xfrm rot="20335270">
            <a:off x="1624035" y="6199776"/>
            <a:ext cx="838200" cy="256234"/>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2" name="Right Bracket 11">
            <a:extLst>
              <a:ext uri="{FF2B5EF4-FFF2-40B4-BE49-F238E27FC236}">
                <a16:creationId xmlns:a16="http://schemas.microsoft.com/office/drawing/2014/main" id="{4768D7BF-5625-40CC-9601-6390823AB97D}"/>
              </a:ext>
            </a:extLst>
          </p:cNvPr>
          <p:cNvSpPr/>
          <p:nvPr/>
        </p:nvSpPr>
        <p:spPr bwMode="auto">
          <a:xfrm>
            <a:off x="8991600" y="4419600"/>
            <a:ext cx="152400" cy="1447800"/>
          </a:xfrm>
          <a:prstGeom prst="rightBracke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3FA01CDB-F079-4BC3-BA81-0B477F0D7F4B}"/>
              </a:ext>
            </a:extLst>
          </p:cNvPr>
          <p:cNvSpPr txBox="1"/>
          <p:nvPr/>
        </p:nvSpPr>
        <p:spPr>
          <a:xfrm>
            <a:off x="9144000" y="4876800"/>
            <a:ext cx="2590800"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Newly added materials</a:t>
            </a:r>
          </a:p>
        </p:txBody>
      </p:sp>
    </p:spTree>
    <p:extLst>
      <p:ext uri="{BB962C8B-B14F-4D97-AF65-F5344CB8AC3E}">
        <p14:creationId xmlns:p14="http://schemas.microsoft.com/office/powerpoint/2010/main" val="175316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301304" y="26795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RIFM cannot conduct a safety assessment on any material that is a candidate for non-support.</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55029" y="267957"/>
            <a:ext cx="935667" cy="914400"/>
          </a:xfrm>
          <a:prstGeom prst="rect">
            <a:avLst/>
          </a:prstGeom>
        </p:spPr>
      </p:pic>
      <p:pic>
        <p:nvPicPr>
          <p:cNvPr id="7" name="Picture 6">
            <a:extLst>
              <a:ext uri="{FF2B5EF4-FFF2-40B4-BE49-F238E27FC236}">
                <a16:creationId xmlns:a16="http://schemas.microsoft.com/office/drawing/2014/main" id="{308100FD-979F-4032-B149-A55EEC1B0C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059" b="12191"/>
          <a:stretch/>
        </p:blipFill>
        <p:spPr>
          <a:xfrm>
            <a:off x="631371" y="3505200"/>
            <a:ext cx="1763300" cy="1609573"/>
          </a:xfrm>
          <a:prstGeom prst="rect">
            <a:avLst/>
          </a:prstGeom>
        </p:spPr>
      </p:pic>
      <p:sp>
        <p:nvSpPr>
          <p:cNvPr id="9" name="TextBox 8">
            <a:extLst>
              <a:ext uri="{FF2B5EF4-FFF2-40B4-BE49-F238E27FC236}">
                <a16:creationId xmlns:a16="http://schemas.microsoft.com/office/drawing/2014/main" id="{B67AEFEA-947C-4BFD-9EDA-3E7550450B1B}"/>
              </a:ext>
            </a:extLst>
          </p:cNvPr>
          <p:cNvSpPr txBox="1"/>
          <p:nvPr/>
        </p:nvSpPr>
        <p:spPr>
          <a:xfrm>
            <a:off x="2394671" y="3469659"/>
            <a:ext cx="7022562" cy="2062103"/>
          </a:xfrm>
          <a:prstGeom prst="rect">
            <a:avLst/>
          </a:prstGeom>
          <a:noFill/>
        </p:spPr>
        <p:txBody>
          <a:bodyPr wrap="square" rtlCol="0">
            <a:spAutoFit/>
          </a:bodyPr>
          <a:lstStyle/>
          <a:p>
            <a:r>
              <a:rPr lang="en-US" sz="2400" b="1" dirty="0">
                <a:solidFill>
                  <a:srgbClr val="00467A"/>
                </a:solidFill>
                <a:latin typeface="Calibri" panose="020F0502020204030204" pitchFamily="34" charset="0"/>
                <a:cs typeface="Calibri" panose="020F0502020204030204" pitchFamily="34" charset="0"/>
              </a:rPr>
              <a:t>Missing Concentration Data</a:t>
            </a:r>
          </a:p>
          <a:p>
            <a:pPr marL="342900" indent="-342900">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304 materials</a:t>
            </a:r>
          </a:p>
          <a:p>
            <a:pPr marL="342900" indent="-342900">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Survey 001-020</a:t>
            </a:r>
          </a:p>
          <a:p>
            <a:pPr marL="342900" indent="-342900">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Many from 2015 Volume of Use </a:t>
            </a:r>
          </a:p>
          <a:p>
            <a:pPr marL="342900" indent="-342900">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Surrogate materials for materials not yet in commerce</a:t>
            </a:r>
          </a:p>
          <a:p>
            <a:endParaRPr lang="en-US" sz="24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AD807C7-6894-400E-B413-2701EA4B3F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7" b="14663"/>
          <a:stretch/>
        </p:blipFill>
        <p:spPr>
          <a:xfrm>
            <a:off x="609600" y="1547936"/>
            <a:ext cx="1896997" cy="1609573"/>
          </a:xfrm>
          <a:prstGeom prst="rect">
            <a:avLst/>
          </a:prstGeom>
        </p:spPr>
      </p:pic>
      <p:grpSp>
        <p:nvGrpSpPr>
          <p:cNvPr id="2" name="Group 1">
            <a:extLst>
              <a:ext uri="{FF2B5EF4-FFF2-40B4-BE49-F238E27FC236}">
                <a16:creationId xmlns:a16="http://schemas.microsoft.com/office/drawing/2014/main" id="{AA9984DF-EEAF-4A38-ABA8-90DDF2FED42C}"/>
              </a:ext>
            </a:extLst>
          </p:cNvPr>
          <p:cNvGrpSpPr/>
          <p:nvPr/>
        </p:nvGrpSpPr>
        <p:grpSpPr>
          <a:xfrm>
            <a:off x="7856423" y="1990188"/>
            <a:ext cx="2971800" cy="2877623"/>
            <a:chOff x="7856423" y="1990188"/>
            <a:chExt cx="2971800" cy="2877623"/>
          </a:xfrm>
        </p:grpSpPr>
        <p:pic>
          <p:nvPicPr>
            <p:cNvPr id="14" name="Picture 13">
              <a:extLst>
                <a:ext uri="{FF2B5EF4-FFF2-40B4-BE49-F238E27FC236}">
                  <a16:creationId xmlns:a16="http://schemas.microsoft.com/office/drawing/2014/main" id="{0B6A59B9-A4CD-42AD-8CE7-0949D7D80F7F}"/>
                </a:ext>
              </a:extLst>
            </p:cNvPr>
            <p:cNvPicPr>
              <a:picLocks noChangeAspect="1"/>
            </p:cNvPicPr>
            <p:nvPr/>
          </p:nvPicPr>
          <p:blipFill rotWithShape="1">
            <a:blip r:embed="rId6">
              <a:extLst>
                <a:ext uri="{28A0092B-C50C-407E-A947-70E740481C1C}">
                  <a14:useLocalDpi xmlns:a14="http://schemas.microsoft.com/office/drawing/2010/main" val="0"/>
                </a:ext>
              </a:extLst>
            </a:blip>
            <a:srcRect b="16908"/>
            <a:stretch/>
          </p:blipFill>
          <p:spPr>
            <a:xfrm>
              <a:off x="7856423" y="2153677"/>
              <a:ext cx="2971800" cy="2469327"/>
            </a:xfrm>
            <a:prstGeom prst="rect">
              <a:avLst/>
            </a:prstGeom>
          </p:spPr>
        </p:pic>
        <p:sp>
          <p:nvSpPr>
            <p:cNvPr id="15" name="&quot;Not Allowed&quot; Symbol 14">
              <a:extLst>
                <a:ext uri="{FF2B5EF4-FFF2-40B4-BE49-F238E27FC236}">
                  <a16:creationId xmlns:a16="http://schemas.microsoft.com/office/drawing/2014/main" id="{0C6C0527-4369-4643-9A26-8AF419346DCD}"/>
                </a:ext>
              </a:extLst>
            </p:cNvPr>
            <p:cNvSpPr/>
            <p:nvPr/>
          </p:nvSpPr>
          <p:spPr bwMode="auto">
            <a:xfrm>
              <a:off x="7914786" y="1990188"/>
              <a:ext cx="2740711" cy="2877623"/>
            </a:xfrm>
            <a:prstGeom prst="noSmoking">
              <a:avLst>
                <a:gd name="adj" fmla="val 8792"/>
              </a:avLst>
            </a:prstGeom>
            <a:solidFill>
              <a:srgbClr val="FF0000"/>
            </a:solidFill>
            <a:ln w="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grpSp>
      <p:sp>
        <p:nvSpPr>
          <p:cNvPr id="16" name="TextBox 15">
            <a:extLst>
              <a:ext uri="{FF2B5EF4-FFF2-40B4-BE49-F238E27FC236}">
                <a16:creationId xmlns:a16="http://schemas.microsoft.com/office/drawing/2014/main" id="{FE76EED2-3A03-4189-947B-D1A0B50D647E}"/>
              </a:ext>
            </a:extLst>
          </p:cNvPr>
          <p:cNvSpPr txBox="1"/>
          <p:nvPr/>
        </p:nvSpPr>
        <p:spPr>
          <a:xfrm>
            <a:off x="2394671" y="1732319"/>
            <a:ext cx="5105400" cy="1354217"/>
          </a:xfrm>
          <a:prstGeom prst="rect">
            <a:avLst/>
          </a:prstGeom>
          <a:noFill/>
        </p:spPr>
        <p:txBody>
          <a:bodyPr wrap="square" rtlCol="0">
            <a:spAutoFit/>
          </a:bodyPr>
          <a:lstStyle/>
          <a:p>
            <a:r>
              <a:rPr lang="en-US" sz="2400" b="1" dirty="0">
                <a:solidFill>
                  <a:srgbClr val="00467A"/>
                </a:solidFill>
                <a:latin typeface="Calibri" panose="020F0502020204030204" pitchFamily="34" charset="0"/>
                <a:cs typeface="Calibri" panose="020F0502020204030204" pitchFamily="34" charset="0"/>
              </a:rPr>
              <a:t>Missing Samples</a:t>
            </a:r>
          </a:p>
          <a:p>
            <a:pPr marL="285750" indent="-285750">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225 materials</a:t>
            </a:r>
          </a:p>
          <a:p>
            <a:pPr marL="285750" indent="-285750">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Requested between 2013-2018</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745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8E8FC1-6DE0-41A3-9C24-315249890BF5}"/>
              </a:ext>
            </a:extLst>
          </p:cNvPr>
          <p:cNvGrpSpPr/>
          <p:nvPr/>
        </p:nvGrpSpPr>
        <p:grpSpPr>
          <a:xfrm>
            <a:off x="237689" y="1357000"/>
            <a:ext cx="3699150" cy="3298461"/>
            <a:chOff x="331598" y="1113632"/>
            <a:chExt cx="3699150" cy="3177481"/>
          </a:xfrm>
        </p:grpSpPr>
        <p:grpSp>
          <p:nvGrpSpPr>
            <p:cNvPr id="4101" name="Group 82">
              <a:extLst>
                <a:ext uri="{FF2B5EF4-FFF2-40B4-BE49-F238E27FC236}">
                  <a16:creationId xmlns:a16="http://schemas.microsoft.com/office/drawing/2014/main" id="{8BF20584-28A4-47A3-AED8-F0AAA5A7696A}"/>
                </a:ext>
              </a:extLst>
            </p:cNvPr>
            <p:cNvGrpSpPr>
              <a:grpSpLocks/>
            </p:cNvGrpSpPr>
            <p:nvPr/>
          </p:nvGrpSpPr>
          <p:grpSpPr bwMode="auto">
            <a:xfrm>
              <a:off x="331598" y="2832895"/>
              <a:ext cx="3699150" cy="1458218"/>
              <a:chOff x="1487488" y="2781300"/>
              <a:chExt cx="6497638" cy="996950"/>
            </a:xfrm>
          </p:grpSpPr>
          <p:sp>
            <p:nvSpPr>
              <p:cNvPr id="40969" name="Freeform 9">
                <a:extLst>
                  <a:ext uri="{FF2B5EF4-FFF2-40B4-BE49-F238E27FC236}">
                    <a16:creationId xmlns:a16="http://schemas.microsoft.com/office/drawing/2014/main" id="{64969418-8C5B-4719-927F-4675A51C152F}"/>
                  </a:ext>
                </a:extLst>
              </p:cNvPr>
              <p:cNvSpPr>
                <a:spLocks/>
              </p:cNvSpPr>
              <p:nvPr/>
            </p:nvSpPr>
            <p:spPr bwMode="auto">
              <a:xfrm>
                <a:off x="1487488" y="2781300"/>
                <a:ext cx="6497638" cy="996950"/>
              </a:xfrm>
              <a:custGeom>
                <a:avLst/>
                <a:gdLst/>
                <a:ahLst/>
                <a:cxnLst>
                  <a:cxn ang="0">
                    <a:pos x="1648" y="0"/>
                  </a:cxn>
                  <a:cxn ang="0">
                    <a:pos x="95" y="0"/>
                  </a:cxn>
                  <a:cxn ang="0">
                    <a:pos x="0" y="115"/>
                  </a:cxn>
                  <a:cxn ang="0">
                    <a:pos x="95" y="230"/>
                  </a:cxn>
                  <a:cxn ang="0">
                    <a:pos x="842" y="230"/>
                  </a:cxn>
                  <a:cxn ang="0">
                    <a:pos x="872" y="267"/>
                  </a:cxn>
                  <a:cxn ang="0">
                    <a:pos x="903" y="230"/>
                  </a:cxn>
                  <a:cxn ang="0">
                    <a:pos x="1648" y="230"/>
                  </a:cxn>
                  <a:cxn ang="0">
                    <a:pos x="1743" y="115"/>
                  </a:cxn>
                  <a:cxn ang="0">
                    <a:pos x="1648" y="0"/>
                  </a:cxn>
                </a:cxnLst>
                <a:rect l="0" t="0" r="r" b="b"/>
                <a:pathLst>
                  <a:path w="1743" h="267">
                    <a:moveTo>
                      <a:pt x="1648" y="0"/>
                    </a:moveTo>
                    <a:cubicBezTo>
                      <a:pt x="95" y="0"/>
                      <a:pt x="95" y="0"/>
                      <a:pt x="95" y="0"/>
                    </a:cubicBezTo>
                    <a:cubicBezTo>
                      <a:pt x="40" y="0"/>
                      <a:pt x="0" y="51"/>
                      <a:pt x="0" y="115"/>
                    </a:cubicBezTo>
                    <a:cubicBezTo>
                      <a:pt x="0" y="178"/>
                      <a:pt x="40" y="230"/>
                      <a:pt x="95" y="230"/>
                    </a:cubicBezTo>
                    <a:cubicBezTo>
                      <a:pt x="842" y="230"/>
                      <a:pt x="842" y="230"/>
                      <a:pt x="842" y="230"/>
                    </a:cubicBezTo>
                    <a:cubicBezTo>
                      <a:pt x="872" y="267"/>
                      <a:pt x="872" y="267"/>
                      <a:pt x="872" y="267"/>
                    </a:cubicBezTo>
                    <a:cubicBezTo>
                      <a:pt x="903" y="230"/>
                      <a:pt x="903" y="230"/>
                      <a:pt x="903" y="230"/>
                    </a:cubicBezTo>
                    <a:cubicBezTo>
                      <a:pt x="1648" y="230"/>
                      <a:pt x="1648" y="230"/>
                      <a:pt x="1648" y="230"/>
                    </a:cubicBezTo>
                    <a:cubicBezTo>
                      <a:pt x="1703" y="230"/>
                      <a:pt x="1743" y="178"/>
                      <a:pt x="1743" y="115"/>
                    </a:cubicBezTo>
                    <a:cubicBezTo>
                      <a:pt x="1743" y="51"/>
                      <a:pt x="1703" y="0"/>
                      <a:pt x="1648" y="0"/>
                    </a:cubicBez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117" name="Freeform 18">
                <a:extLst>
                  <a:ext uri="{FF2B5EF4-FFF2-40B4-BE49-F238E27FC236}">
                    <a16:creationId xmlns:a16="http://schemas.microsoft.com/office/drawing/2014/main" id="{A840291D-7965-4917-848F-E947B3A63EE4}"/>
                  </a:ext>
                </a:extLst>
              </p:cNvPr>
              <p:cNvSpPr>
                <a:spLocks/>
              </p:cNvSpPr>
              <p:nvPr/>
            </p:nvSpPr>
            <p:spPr bwMode="auto">
              <a:xfrm>
                <a:off x="4905376" y="2781300"/>
                <a:ext cx="3079750" cy="858838"/>
              </a:xfrm>
              <a:custGeom>
                <a:avLst/>
                <a:gdLst>
                  <a:gd name="T0" fmla="*/ 826 w 826"/>
                  <a:gd name="T1" fmla="*/ 115 h 230"/>
                  <a:gd name="T2" fmla="*/ 731 w 826"/>
                  <a:gd name="T3" fmla="*/ 230 h 230"/>
                  <a:gd name="T4" fmla="*/ 0 w 826"/>
                  <a:gd name="T5" fmla="*/ 230 h 230"/>
                  <a:gd name="T6" fmla="*/ 230 w 826"/>
                  <a:gd name="T7" fmla="*/ 0 h 230"/>
                  <a:gd name="T8" fmla="*/ 731 w 826"/>
                  <a:gd name="T9" fmla="*/ 0 h 230"/>
                  <a:gd name="T10" fmla="*/ 826 w 826"/>
                  <a:gd name="T11" fmla="*/ 115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6" h="230">
                    <a:moveTo>
                      <a:pt x="826" y="115"/>
                    </a:moveTo>
                    <a:cubicBezTo>
                      <a:pt x="826" y="178"/>
                      <a:pt x="786" y="230"/>
                      <a:pt x="731" y="230"/>
                    </a:cubicBezTo>
                    <a:cubicBezTo>
                      <a:pt x="0" y="230"/>
                      <a:pt x="0" y="230"/>
                      <a:pt x="0" y="230"/>
                    </a:cubicBezTo>
                    <a:cubicBezTo>
                      <a:pt x="230" y="0"/>
                      <a:pt x="230" y="0"/>
                      <a:pt x="230" y="0"/>
                    </a:cubicBezTo>
                    <a:cubicBezTo>
                      <a:pt x="731" y="0"/>
                      <a:pt x="731" y="0"/>
                      <a:pt x="731" y="0"/>
                    </a:cubicBezTo>
                    <a:cubicBezTo>
                      <a:pt x="786" y="0"/>
                      <a:pt x="826" y="51"/>
                      <a:pt x="826" y="115"/>
                    </a:cubicBezTo>
                    <a:close/>
                  </a:path>
                </a:pathLst>
              </a:custGeom>
              <a:gradFill rotWithShape="1">
                <a:gsLst>
                  <a:gs pos="0">
                    <a:srgbClr val="000C16">
                      <a:alpha val="34901"/>
                    </a:srgb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2" name="Group 83">
              <a:extLst>
                <a:ext uri="{FF2B5EF4-FFF2-40B4-BE49-F238E27FC236}">
                  <a16:creationId xmlns:a16="http://schemas.microsoft.com/office/drawing/2014/main" id="{453ED23B-1241-4A2C-8583-341E5A8F9E92}"/>
                </a:ext>
              </a:extLst>
            </p:cNvPr>
            <p:cNvGrpSpPr>
              <a:grpSpLocks/>
            </p:cNvGrpSpPr>
            <p:nvPr/>
          </p:nvGrpSpPr>
          <p:grpSpPr bwMode="auto">
            <a:xfrm>
              <a:off x="390528" y="1973262"/>
              <a:ext cx="3594101" cy="998537"/>
              <a:chOff x="1487488" y="1920875"/>
              <a:chExt cx="6497638" cy="998538"/>
            </a:xfrm>
          </p:grpSpPr>
          <p:sp>
            <p:nvSpPr>
              <p:cNvPr id="40970" name="Freeform 10">
                <a:extLst>
                  <a:ext uri="{FF2B5EF4-FFF2-40B4-BE49-F238E27FC236}">
                    <a16:creationId xmlns:a16="http://schemas.microsoft.com/office/drawing/2014/main" id="{C5A41063-96E7-42A2-A8D4-6D16E95973A3}"/>
                  </a:ext>
                </a:extLst>
              </p:cNvPr>
              <p:cNvSpPr>
                <a:spLocks/>
              </p:cNvSpPr>
              <p:nvPr/>
            </p:nvSpPr>
            <p:spPr bwMode="auto">
              <a:xfrm>
                <a:off x="1487488" y="1920875"/>
                <a:ext cx="6497638" cy="998538"/>
              </a:xfrm>
              <a:custGeom>
                <a:avLst/>
                <a:gdLst/>
                <a:ahLst/>
                <a:cxnLst>
                  <a:cxn ang="0">
                    <a:pos x="1648" y="0"/>
                  </a:cxn>
                  <a:cxn ang="0">
                    <a:pos x="95" y="0"/>
                  </a:cxn>
                  <a:cxn ang="0">
                    <a:pos x="0" y="115"/>
                  </a:cxn>
                  <a:cxn ang="0">
                    <a:pos x="95" y="231"/>
                  </a:cxn>
                  <a:cxn ang="0">
                    <a:pos x="842" y="231"/>
                  </a:cxn>
                  <a:cxn ang="0">
                    <a:pos x="872" y="268"/>
                  </a:cxn>
                  <a:cxn ang="0">
                    <a:pos x="903" y="231"/>
                  </a:cxn>
                  <a:cxn ang="0">
                    <a:pos x="1648" y="231"/>
                  </a:cxn>
                  <a:cxn ang="0">
                    <a:pos x="1743" y="115"/>
                  </a:cxn>
                  <a:cxn ang="0">
                    <a:pos x="1648" y="0"/>
                  </a:cxn>
                </a:cxnLst>
                <a:rect l="0" t="0" r="r" b="b"/>
                <a:pathLst>
                  <a:path w="1743" h="268">
                    <a:moveTo>
                      <a:pt x="1648" y="0"/>
                    </a:moveTo>
                    <a:cubicBezTo>
                      <a:pt x="95" y="0"/>
                      <a:pt x="95" y="0"/>
                      <a:pt x="95" y="0"/>
                    </a:cubicBezTo>
                    <a:cubicBezTo>
                      <a:pt x="40" y="0"/>
                      <a:pt x="0" y="52"/>
                      <a:pt x="0" y="115"/>
                    </a:cubicBezTo>
                    <a:cubicBezTo>
                      <a:pt x="0" y="179"/>
                      <a:pt x="40" y="231"/>
                      <a:pt x="95" y="231"/>
                    </a:cubicBezTo>
                    <a:cubicBezTo>
                      <a:pt x="842" y="231"/>
                      <a:pt x="842" y="231"/>
                      <a:pt x="842" y="231"/>
                    </a:cubicBezTo>
                    <a:cubicBezTo>
                      <a:pt x="872" y="268"/>
                      <a:pt x="872" y="268"/>
                      <a:pt x="872" y="268"/>
                    </a:cubicBezTo>
                    <a:cubicBezTo>
                      <a:pt x="903" y="231"/>
                      <a:pt x="903" y="231"/>
                      <a:pt x="903" y="231"/>
                    </a:cubicBezTo>
                    <a:cubicBezTo>
                      <a:pt x="1648" y="231"/>
                      <a:pt x="1648" y="231"/>
                      <a:pt x="1648" y="231"/>
                    </a:cubicBezTo>
                    <a:cubicBezTo>
                      <a:pt x="1703" y="231"/>
                      <a:pt x="1743" y="179"/>
                      <a:pt x="1743" y="115"/>
                    </a:cubicBezTo>
                    <a:cubicBezTo>
                      <a:pt x="1743" y="52"/>
                      <a:pt x="1703" y="0"/>
                      <a:pt x="1648" y="0"/>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115" name="Freeform 14">
                <a:extLst>
                  <a:ext uri="{FF2B5EF4-FFF2-40B4-BE49-F238E27FC236}">
                    <a16:creationId xmlns:a16="http://schemas.microsoft.com/office/drawing/2014/main" id="{0B29E105-FE38-4250-BCA3-445644B68D3E}"/>
                  </a:ext>
                </a:extLst>
              </p:cNvPr>
              <p:cNvSpPr>
                <a:spLocks/>
              </p:cNvSpPr>
              <p:nvPr/>
            </p:nvSpPr>
            <p:spPr bwMode="auto">
              <a:xfrm>
                <a:off x="5770563" y="1920875"/>
                <a:ext cx="2214563" cy="860425"/>
              </a:xfrm>
              <a:custGeom>
                <a:avLst/>
                <a:gdLst>
                  <a:gd name="T0" fmla="*/ 594 w 594"/>
                  <a:gd name="T1" fmla="*/ 115 h 231"/>
                  <a:gd name="T2" fmla="*/ 499 w 594"/>
                  <a:gd name="T3" fmla="*/ 231 h 231"/>
                  <a:gd name="T4" fmla="*/ 0 w 594"/>
                  <a:gd name="T5" fmla="*/ 231 h 231"/>
                  <a:gd name="T6" fmla="*/ 230 w 594"/>
                  <a:gd name="T7" fmla="*/ 0 h 231"/>
                  <a:gd name="T8" fmla="*/ 499 w 594"/>
                  <a:gd name="T9" fmla="*/ 0 h 231"/>
                  <a:gd name="T10" fmla="*/ 594 w 594"/>
                  <a:gd name="T11" fmla="*/ 115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4" h="231">
                    <a:moveTo>
                      <a:pt x="594" y="115"/>
                    </a:moveTo>
                    <a:cubicBezTo>
                      <a:pt x="594" y="179"/>
                      <a:pt x="554" y="231"/>
                      <a:pt x="499" y="231"/>
                    </a:cubicBezTo>
                    <a:cubicBezTo>
                      <a:pt x="0" y="231"/>
                      <a:pt x="0" y="231"/>
                      <a:pt x="0" y="231"/>
                    </a:cubicBezTo>
                    <a:cubicBezTo>
                      <a:pt x="230" y="0"/>
                      <a:pt x="230" y="0"/>
                      <a:pt x="230" y="0"/>
                    </a:cubicBezTo>
                    <a:cubicBezTo>
                      <a:pt x="499" y="0"/>
                      <a:pt x="499" y="0"/>
                      <a:pt x="499" y="0"/>
                    </a:cubicBezTo>
                    <a:cubicBezTo>
                      <a:pt x="554" y="0"/>
                      <a:pt x="594" y="52"/>
                      <a:pt x="594" y="115"/>
                    </a:cubicBez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3" name="Group 84">
              <a:extLst>
                <a:ext uri="{FF2B5EF4-FFF2-40B4-BE49-F238E27FC236}">
                  <a16:creationId xmlns:a16="http://schemas.microsoft.com/office/drawing/2014/main" id="{89D3DC0C-7505-4107-973C-00B607616377}"/>
                </a:ext>
              </a:extLst>
            </p:cNvPr>
            <p:cNvGrpSpPr>
              <a:grpSpLocks/>
            </p:cNvGrpSpPr>
            <p:nvPr/>
          </p:nvGrpSpPr>
          <p:grpSpPr bwMode="auto">
            <a:xfrm>
              <a:off x="390527" y="1113632"/>
              <a:ext cx="3570777" cy="996950"/>
              <a:chOff x="1487488" y="1062038"/>
              <a:chExt cx="6497638" cy="996950"/>
            </a:xfrm>
          </p:grpSpPr>
          <p:sp>
            <p:nvSpPr>
              <p:cNvPr id="40971" name="Freeform 11">
                <a:extLst>
                  <a:ext uri="{FF2B5EF4-FFF2-40B4-BE49-F238E27FC236}">
                    <a16:creationId xmlns:a16="http://schemas.microsoft.com/office/drawing/2014/main" id="{243DB98D-7AFF-4FB7-9D99-F89D20ED89CA}"/>
                  </a:ext>
                </a:extLst>
              </p:cNvPr>
              <p:cNvSpPr>
                <a:spLocks/>
              </p:cNvSpPr>
              <p:nvPr/>
            </p:nvSpPr>
            <p:spPr bwMode="auto">
              <a:xfrm>
                <a:off x="1487488" y="1062038"/>
                <a:ext cx="6497638" cy="996950"/>
              </a:xfrm>
              <a:custGeom>
                <a:avLst/>
                <a:gdLst/>
                <a:ahLst/>
                <a:cxnLst>
                  <a:cxn ang="0">
                    <a:pos x="1648" y="0"/>
                  </a:cxn>
                  <a:cxn ang="0">
                    <a:pos x="95" y="0"/>
                  </a:cxn>
                  <a:cxn ang="0">
                    <a:pos x="0" y="115"/>
                  </a:cxn>
                  <a:cxn ang="0">
                    <a:pos x="95" y="230"/>
                  </a:cxn>
                  <a:cxn ang="0">
                    <a:pos x="842" y="230"/>
                  </a:cxn>
                  <a:cxn ang="0">
                    <a:pos x="872" y="267"/>
                  </a:cxn>
                  <a:cxn ang="0">
                    <a:pos x="903" y="230"/>
                  </a:cxn>
                  <a:cxn ang="0">
                    <a:pos x="1648" y="230"/>
                  </a:cxn>
                  <a:cxn ang="0">
                    <a:pos x="1743" y="115"/>
                  </a:cxn>
                  <a:cxn ang="0">
                    <a:pos x="1648" y="0"/>
                  </a:cxn>
                </a:cxnLst>
                <a:rect l="0" t="0" r="r" b="b"/>
                <a:pathLst>
                  <a:path w="1743" h="267">
                    <a:moveTo>
                      <a:pt x="1648" y="0"/>
                    </a:moveTo>
                    <a:cubicBezTo>
                      <a:pt x="95" y="0"/>
                      <a:pt x="95" y="0"/>
                      <a:pt x="95" y="0"/>
                    </a:cubicBezTo>
                    <a:cubicBezTo>
                      <a:pt x="40" y="0"/>
                      <a:pt x="0" y="51"/>
                      <a:pt x="0" y="115"/>
                    </a:cubicBezTo>
                    <a:cubicBezTo>
                      <a:pt x="0" y="179"/>
                      <a:pt x="40" y="230"/>
                      <a:pt x="95" y="230"/>
                    </a:cubicBezTo>
                    <a:cubicBezTo>
                      <a:pt x="842" y="230"/>
                      <a:pt x="842" y="230"/>
                      <a:pt x="842" y="230"/>
                    </a:cubicBezTo>
                    <a:cubicBezTo>
                      <a:pt x="872" y="267"/>
                      <a:pt x="872" y="267"/>
                      <a:pt x="872" y="267"/>
                    </a:cubicBezTo>
                    <a:cubicBezTo>
                      <a:pt x="903" y="230"/>
                      <a:pt x="903" y="230"/>
                      <a:pt x="903" y="230"/>
                    </a:cubicBezTo>
                    <a:cubicBezTo>
                      <a:pt x="1648" y="230"/>
                      <a:pt x="1648" y="230"/>
                      <a:pt x="1648" y="230"/>
                    </a:cubicBezTo>
                    <a:cubicBezTo>
                      <a:pt x="1703" y="230"/>
                      <a:pt x="1743" y="179"/>
                      <a:pt x="1743" y="115"/>
                    </a:cubicBezTo>
                    <a:cubicBezTo>
                      <a:pt x="1743" y="51"/>
                      <a:pt x="1703" y="0"/>
                      <a:pt x="1648" y="0"/>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113" name="Freeform 13">
                <a:extLst>
                  <a:ext uri="{FF2B5EF4-FFF2-40B4-BE49-F238E27FC236}">
                    <a16:creationId xmlns:a16="http://schemas.microsoft.com/office/drawing/2014/main" id="{B6A10B77-961D-40BB-91EA-3383543DCFD1}"/>
                  </a:ext>
                </a:extLst>
              </p:cNvPr>
              <p:cNvSpPr>
                <a:spLocks/>
              </p:cNvSpPr>
              <p:nvPr/>
            </p:nvSpPr>
            <p:spPr bwMode="auto">
              <a:xfrm>
                <a:off x="6627813" y="1081088"/>
                <a:ext cx="1357313" cy="858838"/>
              </a:xfrm>
              <a:custGeom>
                <a:avLst/>
                <a:gdLst>
                  <a:gd name="T0" fmla="*/ 364 w 364"/>
                  <a:gd name="T1" fmla="*/ 115 h 230"/>
                  <a:gd name="T2" fmla="*/ 269 w 364"/>
                  <a:gd name="T3" fmla="*/ 230 h 230"/>
                  <a:gd name="T4" fmla="*/ 0 w 364"/>
                  <a:gd name="T5" fmla="*/ 230 h 230"/>
                  <a:gd name="T6" fmla="*/ 230 w 364"/>
                  <a:gd name="T7" fmla="*/ 0 h 230"/>
                  <a:gd name="T8" fmla="*/ 269 w 364"/>
                  <a:gd name="T9" fmla="*/ 0 h 230"/>
                  <a:gd name="T10" fmla="*/ 364 w 364"/>
                  <a:gd name="T11" fmla="*/ 115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4" h="230">
                    <a:moveTo>
                      <a:pt x="364" y="115"/>
                    </a:moveTo>
                    <a:cubicBezTo>
                      <a:pt x="364" y="179"/>
                      <a:pt x="324" y="230"/>
                      <a:pt x="269" y="230"/>
                    </a:cubicBezTo>
                    <a:cubicBezTo>
                      <a:pt x="0" y="230"/>
                      <a:pt x="0" y="230"/>
                      <a:pt x="0" y="230"/>
                    </a:cubicBezTo>
                    <a:cubicBezTo>
                      <a:pt x="230" y="0"/>
                      <a:pt x="230" y="0"/>
                      <a:pt x="230" y="0"/>
                    </a:cubicBezTo>
                    <a:cubicBezTo>
                      <a:pt x="269" y="0"/>
                      <a:pt x="269" y="0"/>
                      <a:pt x="269" y="0"/>
                    </a:cubicBezTo>
                    <a:cubicBezTo>
                      <a:pt x="324" y="0"/>
                      <a:pt x="364" y="51"/>
                      <a:pt x="364" y="115"/>
                    </a:cubicBez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3" name="Oval 27">
            <a:extLst>
              <a:ext uri="{FF2B5EF4-FFF2-40B4-BE49-F238E27FC236}">
                <a16:creationId xmlns:a16="http://schemas.microsoft.com/office/drawing/2014/main" id="{97F3262B-9738-488B-899E-869181A02D08}"/>
              </a:ext>
            </a:extLst>
          </p:cNvPr>
          <p:cNvSpPr>
            <a:spLocks noChangeArrowheads="1"/>
          </p:cNvSpPr>
          <p:nvPr/>
        </p:nvSpPr>
        <p:spPr bwMode="auto">
          <a:xfrm>
            <a:off x="-392346" y="3462030"/>
            <a:ext cx="4972030" cy="461963"/>
          </a:xfrm>
          <a:prstGeom prst="rect">
            <a:avLst/>
          </a:prstGeom>
          <a:noFill/>
          <a:effectLst>
            <a:outerShdw blurRad="38100" dist="25400" dir="5400000" algn="tl" rotWithShape="0">
              <a:srgbClr val="000000">
                <a:alpha val="27000"/>
              </a:srgbClr>
            </a:outerShdw>
          </a:effectLst>
        </p:spPr>
        <p:txBody>
          <a:bodyPr lIns="0" tIns="0" rIns="0" bIns="0" anchor="ctr"/>
          <a:lstStyle/>
          <a:p>
            <a:pPr algn="ctr">
              <a:defRPr/>
            </a:pPr>
            <a:r>
              <a:rPr lang="en-US" sz="2000" dirty="0">
                <a:solidFill>
                  <a:schemeClr val="bg1"/>
                </a:solidFill>
                <a:latin typeface="Calibri" panose="020F0502020204030204" pitchFamily="34" charset="0"/>
                <a:cs typeface="Calibri" panose="020F0502020204030204" pitchFamily="34" charset="0"/>
              </a:rPr>
              <a:t>January 1, 2020</a:t>
            </a:r>
          </a:p>
          <a:p>
            <a:pPr algn="ctr">
              <a:defRPr/>
            </a:pPr>
            <a:r>
              <a:rPr lang="en-US" sz="2000" dirty="0">
                <a:solidFill>
                  <a:schemeClr val="bg1"/>
                </a:solidFill>
                <a:latin typeface="Calibri" panose="020F0502020204030204" pitchFamily="34" charset="0"/>
                <a:cs typeface="Calibri" panose="020F0502020204030204" pitchFamily="34" charset="0"/>
              </a:rPr>
              <a:t>Permanent removal from RIFM SA </a:t>
            </a:r>
          </a:p>
          <a:p>
            <a:pPr algn="ctr">
              <a:defRPr/>
            </a:pPr>
            <a:r>
              <a:rPr lang="en-US" sz="2000" dirty="0">
                <a:solidFill>
                  <a:schemeClr val="bg1"/>
                </a:solidFill>
                <a:latin typeface="Calibri" panose="020F0502020204030204" pitchFamily="34" charset="0"/>
                <a:cs typeface="Calibri" panose="020F0502020204030204" pitchFamily="34" charset="0"/>
              </a:rPr>
              <a:t>program; </a:t>
            </a:r>
            <a:r>
              <a:rPr lang="en-US" sz="2000" b="1" dirty="0">
                <a:solidFill>
                  <a:schemeClr val="bg1"/>
                </a:solidFill>
                <a:latin typeface="Calibri" panose="020F0502020204030204" pitchFamily="34" charset="0"/>
                <a:cs typeface="Calibri" panose="020F0502020204030204" pitchFamily="34" charset="0"/>
              </a:rPr>
              <a:t>RIFM IDs removed </a:t>
            </a:r>
          </a:p>
        </p:txBody>
      </p:sp>
      <p:sp>
        <p:nvSpPr>
          <p:cNvPr id="36" name="Oval 27">
            <a:extLst>
              <a:ext uri="{FF2B5EF4-FFF2-40B4-BE49-F238E27FC236}">
                <a16:creationId xmlns:a16="http://schemas.microsoft.com/office/drawing/2014/main" id="{8DED4048-A369-4741-B2A3-C5045CF5603D}"/>
              </a:ext>
            </a:extLst>
          </p:cNvPr>
          <p:cNvSpPr>
            <a:spLocks noChangeArrowheads="1"/>
          </p:cNvSpPr>
          <p:nvPr/>
        </p:nvSpPr>
        <p:spPr bwMode="auto">
          <a:xfrm>
            <a:off x="-584994" y="2427982"/>
            <a:ext cx="5334000" cy="461962"/>
          </a:xfrm>
          <a:prstGeom prst="rect">
            <a:avLst/>
          </a:prstGeom>
          <a:noFill/>
          <a:effectLst>
            <a:outerShdw blurRad="38100" dist="25400" dir="5400000" algn="tl" rotWithShape="0">
              <a:srgbClr val="000000">
                <a:alpha val="27000"/>
              </a:srgbClr>
            </a:outerShdw>
          </a:effectLst>
        </p:spPr>
        <p:txBody>
          <a:bodyPr lIns="0" tIns="0" rIns="0" bIns="0" anchor="ctr"/>
          <a:lstStyle/>
          <a:p>
            <a:pPr algn="ctr">
              <a:defRPr/>
            </a:pPr>
            <a:r>
              <a:rPr lang="en-US" sz="2000" dirty="0">
                <a:solidFill>
                  <a:schemeClr val="bg1"/>
                </a:solidFill>
                <a:latin typeface="Calibri" panose="020F0502020204030204" pitchFamily="34" charset="0"/>
                <a:cs typeface="Calibri" panose="020F0502020204030204" pitchFamily="34" charset="0"/>
              </a:rPr>
              <a:t>January 1- December 31, 2019</a:t>
            </a:r>
          </a:p>
          <a:p>
            <a:pPr algn="ctr">
              <a:defRPr/>
            </a:pPr>
            <a:r>
              <a:rPr lang="en-US" sz="2000" dirty="0">
                <a:solidFill>
                  <a:schemeClr val="bg1"/>
                </a:solidFill>
                <a:latin typeface="Calibri" panose="020F0502020204030204" pitchFamily="34" charset="0"/>
                <a:cs typeface="Calibri" panose="020F0502020204030204" pitchFamily="34" charset="0"/>
              </a:rPr>
              <a:t>12 month grace period</a:t>
            </a:r>
          </a:p>
        </p:txBody>
      </p:sp>
      <p:sp>
        <p:nvSpPr>
          <p:cNvPr id="39" name="Oval 27">
            <a:extLst>
              <a:ext uri="{FF2B5EF4-FFF2-40B4-BE49-F238E27FC236}">
                <a16:creationId xmlns:a16="http://schemas.microsoft.com/office/drawing/2014/main" id="{F40340EC-8F8D-49C1-AF85-2EEF40BA9014}"/>
              </a:ext>
            </a:extLst>
          </p:cNvPr>
          <p:cNvSpPr>
            <a:spLocks noChangeArrowheads="1"/>
          </p:cNvSpPr>
          <p:nvPr/>
        </p:nvSpPr>
        <p:spPr bwMode="auto">
          <a:xfrm>
            <a:off x="-852363" y="1591528"/>
            <a:ext cx="5868738" cy="461962"/>
          </a:xfrm>
          <a:prstGeom prst="rect">
            <a:avLst/>
          </a:prstGeom>
          <a:noFill/>
          <a:effectLst>
            <a:outerShdw blurRad="38100" dist="25400" dir="5400000" algn="tl" rotWithShape="0">
              <a:srgbClr val="000000">
                <a:alpha val="27000"/>
              </a:srgbClr>
            </a:outerShdw>
          </a:effectLst>
        </p:spPr>
        <p:txBody>
          <a:bodyPr lIns="0" tIns="0" rIns="0" bIns="0" anchor="ctr"/>
          <a:lstStyle/>
          <a:p>
            <a:pPr algn="ctr">
              <a:defRPr/>
            </a:pPr>
            <a:r>
              <a:rPr lang="en-US" sz="2000" dirty="0">
                <a:solidFill>
                  <a:schemeClr val="bg1"/>
                </a:solidFill>
                <a:latin typeface="Calibri" panose="020F0502020204030204" pitchFamily="34" charset="0"/>
                <a:cs typeface="Calibri" panose="020F0502020204030204" pitchFamily="34" charset="0"/>
              </a:rPr>
              <a:t>December 31, 2018</a:t>
            </a:r>
          </a:p>
          <a:p>
            <a:pPr algn="ctr">
              <a:defRPr/>
            </a:pPr>
            <a:r>
              <a:rPr lang="en-US" sz="2000" dirty="0">
                <a:solidFill>
                  <a:schemeClr val="bg1"/>
                </a:solidFill>
                <a:latin typeface="Calibri" panose="020F0502020204030204" pitchFamily="34" charset="0"/>
                <a:cs typeface="Calibri" panose="020F0502020204030204" pitchFamily="34" charset="0"/>
              </a:rPr>
              <a:t>  List was locked </a:t>
            </a:r>
          </a:p>
        </p:txBody>
      </p:sp>
      <p:sp>
        <p:nvSpPr>
          <p:cNvPr id="4111" name="Title 2">
            <a:extLst>
              <a:ext uri="{FF2B5EF4-FFF2-40B4-BE49-F238E27FC236}">
                <a16:creationId xmlns:a16="http://schemas.microsoft.com/office/drawing/2014/main" id="{1BF9BA8E-6A58-42FD-861A-38385554C02F}"/>
              </a:ext>
            </a:extLst>
          </p:cNvPr>
          <p:cNvSpPr>
            <a:spLocks noGrp="1"/>
          </p:cNvSpPr>
          <p:nvPr>
            <p:ph type="title"/>
          </p:nvPr>
        </p:nvSpPr>
        <p:spPr>
          <a:xfrm>
            <a:off x="304801" y="63499"/>
            <a:ext cx="10137776" cy="858838"/>
          </a:xfrm>
        </p:spPr>
        <p:txBody>
          <a:bodyPr/>
          <a:lstStyle/>
          <a:p>
            <a:pPr algn="l"/>
            <a:br>
              <a:rPr lang="en-US" dirty="0"/>
            </a:br>
            <a:endParaRPr lang="en-US" alt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AB148A8-D567-4FBA-8E7E-E8458DDEA7AA}"/>
              </a:ext>
            </a:extLst>
          </p:cNvPr>
          <p:cNvSpPr txBox="1"/>
          <p:nvPr/>
        </p:nvSpPr>
        <p:spPr>
          <a:xfrm>
            <a:off x="237690" y="56480"/>
            <a:ext cx="10780953" cy="1569660"/>
          </a:xfrm>
          <a:prstGeom prst="rect">
            <a:avLst/>
          </a:prstGeom>
          <a:noFill/>
        </p:spPr>
        <p:txBody>
          <a:bodyPr wrap="square" rtlCol="0">
            <a:spAutoFit/>
          </a:bodyPr>
          <a:lstStyle/>
          <a:p>
            <a:r>
              <a:rPr lang="en-US" sz="2600" b="1" dirty="0">
                <a:latin typeface="Calibri" panose="020F0502020204030204" pitchFamily="34" charset="0"/>
                <a:cs typeface="Calibri" panose="020F0502020204030204" pitchFamily="34" charset="0"/>
              </a:rPr>
              <a:t>Our policy was amended so that lists are locked at the end of each calendar year, with an additional 12 month grace period during which materials can come off the list.</a:t>
            </a:r>
            <a:endParaRPr lang="en-US" sz="2600" b="1" dirty="0"/>
          </a:p>
          <a:p>
            <a:endParaRPr lang="en-US" dirty="0"/>
          </a:p>
        </p:txBody>
      </p:sp>
      <p:pic>
        <p:nvPicPr>
          <p:cNvPr id="37" name="Picture 36">
            <a:extLst>
              <a:ext uri="{FF2B5EF4-FFF2-40B4-BE49-F238E27FC236}">
                <a16:creationId xmlns:a16="http://schemas.microsoft.com/office/drawing/2014/main" id="{9BA1624D-258C-412E-8071-5DED6A86302A}"/>
              </a:ext>
            </a:extLst>
          </p:cNvPr>
          <p:cNvPicPr>
            <a:picLocks noChangeAspect="1"/>
          </p:cNvPicPr>
          <p:nvPr/>
        </p:nvPicPr>
        <p:blipFill>
          <a:blip r:embed="rId3" cstate="print"/>
          <a:stretch>
            <a:fillRect/>
          </a:stretch>
        </p:blipFill>
        <p:spPr>
          <a:xfrm>
            <a:off x="11018643" y="354806"/>
            <a:ext cx="935667" cy="914400"/>
          </a:xfrm>
          <a:prstGeom prst="rect">
            <a:avLst/>
          </a:prstGeom>
        </p:spPr>
      </p:pic>
      <p:grpSp>
        <p:nvGrpSpPr>
          <p:cNvPr id="50" name="Group 49">
            <a:extLst>
              <a:ext uri="{FF2B5EF4-FFF2-40B4-BE49-F238E27FC236}">
                <a16:creationId xmlns:a16="http://schemas.microsoft.com/office/drawing/2014/main" id="{AAE71DB5-BBEA-4939-AC14-8918E9930ABA}"/>
              </a:ext>
            </a:extLst>
          </p:cNvPr>
          <p:cNvGrpSpPr/>
          <p:nvPr/>
        </p:nvGrpSpPr>
        <p:grpSpPr>
          <a:xfrm>
            <a:off x="4468215" y="1855475"/>
            <a:ext cx="3983946" cy="4415850"/>
            <a:chOff x="990600" y="1077912"/>
            <a:chExt cx="7185025" cy="5295900"/>
          </a:xfrm>
        </p:grpSpPr>
        <p:grpSp>
          <p:nvGrpSpPr>
            <p:cNvPr id="51" name="Group 50">
              <a:extLst>
                <a:ext uri="{FF2B5EF4-FFF2-40B4-BE49-F238E27FC236}">
                  <a16:creationId xmlns:a16="http://schemas.microsoft.com/office/drawing/2014/main" id="{EA5BD1CF-E537-46FA-B31E-AF4867A8C344}"/>
                </a:ext>
              </a:extLst>
            </p:cNvPr>
            <p:cNvGrpSpPr/>
            <p:nvPr/>
          </p:nvGrpSpPr>
          <p:grpSpPr>
            <a:xfrm>
              <a:off x="1323181" y="1077912"/>
              <a:ext cx="6497637" cy="5295900"/>
              <a:chOff x="1325563" y="1054100"/>
              <a:chExt cx="6497637" cy="5295900"/>
            </a:xfrm>
          </p:grpSpPr>
          <p:grpSp>
            <p:nvGrpSpPr>
              <p:cNvPr id="56" name="Group 47">
                <a:extLst>
                  <a:ext uri="{FF2B5EF4-FFF2-40B4-BE49-F238E27FC236}">
                    <a16:creationId xmlns:a16="http://schemas.microsoft.com/office/drawing/2014/main" id="{AD155DA0-8A90-4343-BC41-8127C364DF17}"/>
                  </a:ext>
                </a:extLst>
              </p:cNvPr>
              <p:cNvGrpSpPr>
                <a:grpSpLocks/>
              </p:cNvGrpSpPr>
              <p:nvPr/>
            </p:nvGrpSpPr>
            <p:grpSpPr bwMode="auto">
              <a:xfrm>
                <a:off x="1325563" y="4870450"/>
                <a:ext cx="6494462" cy="1479550"/>
                <a:chOff x="1509713" y="4878388"/>
                <a:chExt cx="6494463" cy="1479550"/>
              </a:xfrm>
            </p:grpSpPr>
            <p:sp>
              <p:nvSpPr>
                <p:cNvPr id="66" name="Freeform 6">
                  <a:extLst>
                    <a:ext uri="{FF2B5EF4-FFF2-40B4-BE49-F238E27FC236}">
                      <a16:creationId xmlns:a16="http://schemas.microsoft.com/office/drawing/2014/main" id="{DA976618-B5FE-470A-9BAD-4B495105FF8E}"/>
                    </a:ext>
                  </a:extLst>
                </p:cNvPr>
                <p:cNvSpPr>
                  <a:spLocks/>
                </p:cNvSpPr>
                <p:nvPr/>
              </p:nvSpPr>
              <p:spPr bwMode="auto">
                <a:xfrm>
                  <a:off x="1509713" y="4878388"/>
                  <a:ext cx="6494463" cy="1479550"/>
                </a:xfrm>
                <a:custGeom>
                  <a:avLst/>
                  <a:gdLst/>
                  <a:ahLst/>
                  <a:cxnLst>
                    <a:cxn ang="0">
                      <a:pos x="1601" y="0"/>
                    </a:cxn>
                    <a:cxn ang="0">
                      <a:pos x="141" y="0"/>
                    </a:cxn>
                    <a:cxn ang="0">
                      <a:pos x="0" y="171"/>
                    </a:cxn>
                    <a:cxn ang="0">
                      <a:pos x="141" y="342"/>
                    </a:cxn>
                    <a:cxn ang="0">
                      <a:pos x="826" y="342"/>
                    </a:cxn>
                    <a:cxn ang="0">
                      <a:pos x="871" y="397"/>
                    </a:cxn>
                    <a:cxn ang="0">
                      <a:pos x="916" y="342"/>
                    </a:cxn>
                    <a:cxn ang="0">
                      <a:pos x="1601" y="342"/>
                    </a:cxn>
                    <a:cxn ang="0">
                      <a:pos x="1742" y="171"/>
                    </a:cxn>
                    <a:cxn ang="0">
                      <a:pos x="1601" y="0"/>
                    </a:cxn>
                  </a:cxnLst>
                  <a:rect l="0" t="0" r="r" b="b"/>
                  <a:pathLst>
                    <a:path w="1742" h="397">
                      <a:moveTo>
                        <a:pt x="1601" y="0"/>
                      </a:moveTo>
                      <a:cubicBezTo>
                        <a:pt x="141" y="0"/>
                        <a:pt x="141" y="0"/>
                        <a:pt x="141" y="0"/>
                      </a:cubicBezTo>
                      <a:cubicBezTo>
                        <a:pt x="60" y="0"/>
                        <a:pt x="0" y="77"/>
                        <a:pt x="0" y="171"/>
                      </a:cubicBezTo>
                      <a:cubicBezTo>
                        <a:pt x="0" y="265"/>
                        <a:pt x="60" y="342"/>
                        <a:pt x="141" y="342"/>
                      </a:cubicBezTo>
                      <a:cubicBezTo>
                        <a:pt x="826" y="342"/>
                        <a:pt x="826" y="342"/>
                        <a:pt x="826" y="342"/>
                      </a:cubicBezTo>
                      <a:cubicBezTo>
                        <a:pt x="871" y="397"/>
                        <a:pt x="871" y="397"/>
                        <a:pt x="871" y="397"/>
                      </a:cubicBezTo>
                      <a:cubicBezTo>
                        <a:pt x="916" y="342"/>
                        <a:pt x="916" y="342"/>
                        <a:pt x="916" y="342"/>
                      </a:cubicBezTo>
                      <a:cubicBezTo>
                        <a:pt x="1601" y="342"/>
                        <a:pt x="1601" y="342"/>
                        <a:pt x="1601" y="342"/>
                      </a:cubicBezTo>
                      <a:cubicBezTo>
                        <a:pt x="1682" y="342"/>
                        <a:pt x="1742" y="265"/>
                        <a:pt x="1742" y="171"/>
                      </a:cubicBezTo>
                      <a:cubicBezTo>
                        <a:pt x="1742" y="77"/>
                        <a:pt x="1682" y="0"/>
                        <a:pt x="1601" y="0"/>
                      </a:cubicBezTo>
                      <a:close/>
                    </a:path>
                  </a:pathLst>
                </a:custGeom>
                <a:solidFill>
                  <a:srgbClr val="0199A1"/>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67" name="Freeform 11">
                  <a:extLst>
                    <a:ext uri="{FF2B5EF4-FFF2-40B4-BE49-F238E27FC236}">
                      <a16:creationId xmlns:a16="http://schemas.microsoft.com/office/drawing/2014/main" id="{D66A8D4A-46B7-4F1D-BDA1-CAA2AFBAAB81}"/>
                    </a:ext>
                  </a:extLst>
                </p:cNvPr>
                <p:cNvSpPr>
                  <a:spLocks/>
                </p:cNvSpPr>
                <p:nvPr/>
              </p:nvSpPr>
              <p:spPr bwMode="auto">
                <a:xfrm>
                  <a:off x="2314576" y="4878388"/>
                  <a:ext cx="5689600" cy="1479550"/>
                </a:xfrm>
                <a:custGeom>
                  <a:avLst/>
                  <a:gdLst>
                    <a:gd name="T0" fmla="*/ 610 w 1526"/>
                    <a:gd name="T1" fmla="*/ 0 h 397"/>
                    <a:gd name="T2" fmla="*/ 341 w 1526"/>
                    <a:gd name="T3" fmla="*/ 0 h 397"/>
                    <a:gd name="T4" fmla="*/ 0 w 1526"/>
                    <a:gd name="T5" fmla="*/ 342 h 397"/>
                    <a:gd name="T6" fmla="*/ 610 w 1526"/>
                    <a:gd name="T7" fmla="*/ 342 h 397"/>
                    <a:gd name="T8" fmla="*/ 655 w 1526"/>
                    <a:gd name="T9" fmla="*/ 397 h 397"/>
                    <a:gd name="T10" fmla="*/ 700 w 1526"/>
                    <a:gd name="T11" fmla="*/ 342 h 397"/>
                    <a:gd name="T12" fmla="*/ 1385 w 1526"/>
                    <a:gd name="T13" fmla="*/ 342 h 397"/>
                    <a:gd name="T14" fmla="*/ 1526 w 1526"/>
                    <a:gd name="T15" fmla="*/ 171 h 397"/>
                    <a:gd name="T16" fmla="*/ 1385 w 1526"/>
                    <a:gd name="T17" fmla="*/ 0 h 397"/>
                    <a:gd name="T18" fmla="*/ 700 w 1526"/>
                    <a:gd name="T19" fmla="*/ 0 h 397"/>
                    <a:gd name="T20" fmla="*/ 655 w 1526"/>
                    <a:gd name="T21" fmla="*/ 55 h 397"/>
                    <a:gd name="T22" fmla="*/ 610 w 1526"/>
                    <a:gd name="T23" fmla="*/ 0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6" h="397">
                      <a:moveTo>
                        <a:pt x="610" y="0"/>
                      </a:moveTo>
                      <a:cubicBezTo>
                        <a:pt x="341" y="0"/>
                        <a:pt x="341" y="0"/>
                        <a:pt x="341" y="0"/>
                      </a:cubicBezTo>
                      <a:cubicBezTo>
                        <a:pt x="0" y="342"/>
                        <a:pt x="0" y="342"/>
                        <a:pt x="0" y="342"/>
                      </a:cubicBezTo>
                      <a:cubicBezTo>
                        <a:pt x="610" y="342"/>
                        <a:pt x="610" y="342"/>
                        <a:pt x="610" y="342"/>
                      </a:cubicBezTo>
                      <a:cubicBezTo>
                        <a:pt x="655" y="397"/>
                        <a:pt x="655" y="397"/>
                        <a:pt x="655" y="397"/>
                      </a:cubicBezTo>
                      <a:cubicBezTo>
                        <a:pt x="700" y="342"/>
                        <a:pt x="700" y="342"/>
                        <a:pt x="700" y="342"/>
                      </a:cubicBezTo>
                      <a:cubicBezTo>
                        <a:pt x="1385" y="342"/>
                        <a:pt x="1385" y="342"/>
                        <a:pt x="1385" y="342"/>
                      </a:cubicBezTo>
                      <a:cubicBezTo>
                        <a:pt x="1466" y="342"/>
                        <a:pt x="1526" y="265"/>
                        <a:pt x="1526" y="171"/>
                      </a:cubicBezTo>
                      <a:cubicBezTo>
                        <a:pt x="1526" y="77"/>
                        <a:pt x="1466" y="0"/>
                        <a:pt x="1385" y="0"/>
                      </a:cubicBezTo>
                      <a:cubicBezTo>
                        <a:pt x="700" y="0"/>
                        <a:pt x="700" y="0"/>
                        <a:pt x="700" y="0"/>
                      </a:cubicBezTo>
                      <a:cubicBezTo>
                        <a:pt x="655" y="55"/>
                        <a:pt x="655" y="55"/>
                        <a:pt x="655" y="55"/>
                      </a:cubicBezTo>
                      <a:lnTo>
                        <a:pt x="610" y="0"/>
                      </a:ln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7" name="Group 48">
                <a:extLst>
                  <a:ext uri="{FF2B5EF4-FFF2-40B4-BE49-F238E27FC236}">
                    <a16:creationId xmlns:a16="http://schemas.microsoft.com/office/drawing/2014/main" id="{60B313C5-F60B-4A42-BF4B-627E05EFE519}"/>
                  </a:ext>
                </a:extLst>
              </p:cNvPr>
              <p:cNvGrpSpPr>
                <a:grpSpLocks/>
              </p:cNvGrpSpPr>
              <p:nvPr/>
            </p:nvGrpSpPr>
            <p:grpSpPr bwMode="auto">
              <a:xfrm>
                <a:off x="1325563" y="3598863"/>
                <a:ext cx="6494462" cy="1476375"/>
                <a:chOff x="1509713" y="3606800"/>
                <a:chExt cx="6494463" cy="1476375"/>
              </a:xfrm>
            </p:grpSpPr>
            <p:sp>
              <p:nvSpPr>
                <p:cNvPr id="64" name="Freeform 7">
                  <a:extLst>
                    <a:ext uri="{FF2B5EF4-FFF2-40B4-BE49-F238E27FC236}">
                      <a16:creationId xmlns:a16="http://schemas.microsoft.com/office/drawing/2014/main" id="{E270B518-81BF-4AA5-9495-298729AF859E}"/>
                    </a:ext>
                  </a:extLst>
                </p:cNvPr>
                <p:cNvSpPr>
                  <a:spLocks/>
                </p:cNvSpPr>
                <p:nvPr/>
              </p:nvSpPr>
              <p:spPr bwMode="auto">
                <a:xfrm>
                  <a:off x="1509713" y="3606800"/>
                  <a:ext cx="6494463" cy="1476375"/>
                </a:xfrm>
                <a:custGeom>
                  <a:avLst/>
                  <a:gdLst/>
                  <a:ahLst/>
                  <a:cxnLst>
                    <a:cxn ang="0">
                      <a:pos x="1601" y="0"/>
                    </a:cxn>
                    <a:cxn ang="0">
                      <a:pos x="141" y="0"/>
                    </a:cxn>
                    <a:cxn ang="0">
                      <a:pos x="0" y="171"/>
                    </a:cxn>
                    <a:cxn ang="0">
                      <a:pos x="141" y="341"/>
                    </a:cxn>
                    <a:cxn ang="0">
                      <a:pos x="826" y="341"/>
                    </a:cxn>
                    <a:cxn ang="0">
                      <a:pos x="871" y="396"/>
                    </a:cxn>
                    <a:cxn ang="0">
                      <a:pos x="916" y="341"/>
                    </a:cxn>
                    <a:cxn ang="0">
                      <a:pos x="1601" y="341"/>
                    </a:cxn>
                    <a:cxn ang="0">
                      <a:pos x="1742" y="171"/>
                    </a:cxn>
                    <a:cxn ang="0">
                      <a:pos x="1601" y="0"/>
                    </a:cxn>
                  </a:cxnLst>
                  <a:rect l="0" t="0" r="r" b="b"/>
                  <a:pathLst>
                    <a:path w="1742" h="396">
                      <a:moveTo>
                        <a:pt x="1601" y="0"/>
                      </a:moveTo>
                      <a:cubicBezTo>
                        <a:pt x="141" y="0"/>
                        <a:pt x="141" y="0"/>
                        <a:pt x="141" y="0"/>
                      </a:cubicBezTo>
                      <a:cubicBezTo>
                        <a:pt x="60" y="0"/>
                        <a:pt x="0" y="76"/>
                        <a:pt x="0" y="171"/>
                      </a:cubicBezTo>
                      <a:cubicBezTo>
                        <a:pt x="0" y="265"/>
                        <a:pt x="60" y="341"/>
                        <a:pt x="141" y="341"/>
                      </a:cubicBezTo>
                      <a:cubicBezTo>
                        <a:pt x="826" y="341"/>
                        <a:pt x="826" y="341"/>
                        <a:pt x="826" y="341"/>
                      </a:cubicBezTo>
                      <a:cubicBezTo>
                        <a:pt x="871" y="396"/>
                        <a:pt x="871" y="396"/>
                        <a:pt x="871" y="396"/>
                      </a:cubicBezTo>
                      <a:cubicBezTo>
                        <a:pt x="916" y="341"/>
                        <a:pt x="916" y="341"/>
                        <a:pt x="916" y="341"/>
                      </a:cubicBezTo>
                      <a:cubicBezTo>
                        <a:pt x="1601" y="341"/>
                        <a:pt x="1601" y="341"/>
                        <a:pt x="1601" y="341"/>
                      </a:cubicBezTo>
                      <a:cubicBezTo>
                        <a:pt x="1682" y="341"/>
                        <a:pt x="1742" y="265"/>
                        <a:pt x="1742" y="171"/>
                      </a:cubicBezTo>
                      <a:cubicBezTo>
                        <a:pt x="1742" y="76"/>
                        <a:pt x="1682" y="0"/>
                        <a:pt x="1601" y="0"/>
                      </a:cubicBez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65" name="Freeform 12">
                  <a:extLst>
                    <a:ext uri="{FF2B5EF4-FFF2-40B4-BE49-F238E27FC236}">
                      <a16:creationId xmlns:a16="http://schemas.microsoft.com/office/drawing/2014/main" id="{6795A3FD-7653-4AAF-B1C7-52633D7A8FF8}"/>
                    </a:ext>
                  </a:extLst>
                </p:cNvPr>
                <p:cNvSpPr>
                  <a:spLocks/>
                </p:cNvSpPr>
                <p:nvPr/>
              </p:nvSpPr>
              <p:spPr bwMode="auto">
                <a:xfrm>
                  <a:off x="3589338" y="3606800"/>
                  <a:ext cx="4414838" cy="1476375"/>
                </a:xfrm>
                <a:custGeom>
                  <a:avLst/>
                  <a:gdLst>
                    <a:gd name="T0" fmla="*/ 1044 w 1184"/>
                    <a:gd name="T1" fmla="*/ 0 h 396"/>
                    <a:gd name="T2" fmla="*/ 1043 w 1184"/>
                    <a:gd name="T3" fmla="*/ 0 h 396"/>
                    <a:gd name="T4" fmla="*/ 358 w 1184"/>
                    <a:gd name="T5" fmla="*/ 0 h 396"/>
                    <a:gd name="T6" fmla="*/ 313 w 1184"/>
                    <a:gd name="T7" fmla="*/ 55 h 396"/>
                    <a:gd name="T8" fmla="*/ 301 w 1184"/>
                    <a:gd name="T9" fmla="*/ 40 h 396"/>
                    <a:gd name="T10" fmla="*/ 0 w 1184"/>
                    <a:gd name="T11" fmla="*/ 341 h 396"/>
                    <a:gd name="T12" fmla="*/ 268 w 1184"/>
                    <a:gd name="T13" fmla="*/ 341 h 396"/>
                    <a:gd name="T14" fmla="*/ 268 w 1184"/>
                    <a:gd name="T15" fmla="*/ 341 h 396"/>
                    <a:gd name="T16" fmla="*/ 313 w 1184"/>
                    <a:gd name="T17" fmla="*/ 396 h 396"/>
                    <a:gd name="T18" fmla="*/ 358 w 1184"/>
                    <a:gd name="T19" fmla="*/ 341 h 396"/>
                    <a:gd name="T20" fmla="*/ 358 w 1184"/>
                    <a:gd name="T21" fmla="*/ 341 h 396"/>
                    <a:gd name="T22" fmla="*/ 1043 w 1184"/>
                    <a:gd name="T23" fmla="*/ 341 h 396"/>
                    <a:gd name="T24" fmla="*/ 1184 w 1184"/>
                    <a:gd name="T25" fmla="*/ 171 h 396"/>
                    <a:gd name="T26" fmla="*/ 1044 w 1184"/>
                    <a:gd name="T27" fmla="*/ 0 h 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4" h="396">
                      <a:moveTo>
                        <a:pt x="1044" y="0"/>
                      </a:moveTo>
                      <a:cubicBezTo>
                        <a:pt x="1043" y="0"/>
                        <a:pt x="1043" y="0"/>
                        <a:pt x="1043" y="0"/>
                      </a:cubicBezTo>
                      <a:cubicBezTo>
                        <a:pt x="358" y="0"/>
                        <a:pt x="358" y="0"/>
                        <a:pt x="358" y="0"/>
                      </a:cubicBezTo>
                      <a:cubicBezTo>
                        <a:pt x="313" y="55"/>
                        <a:pt x="313" y="55"/>
                        <a:pt x="313" y="55"/>
                      </a:cubicBezTo>
                      <a:cubicBezTo>
                        <a:pt x="301" y="40"/>
                        <a:pt x="301" y="40"/>
                        <a:pt x="301" y="40"/>
                      </a:cubicBezTo>
                      <a:cubicBezTo>
                        <a:pt x="0" y="341"/>
                        <a:pt x="0" y="341"/>
                        <a:pt x="0" y="341"/>
                      </a:cubicBezTo>
                      <a:cubicBezTo>
                        <a:pt x="268" y="341"/>
                        <a:pt x="268" y="341"/>
                        <a:pt x="268" y="341"/>
                      </a:cubicBezTo>
                      <a:cubicBezTo>
                        <a:pt x="268" y="341"/>
                        <a:pt x="268" y="341"/>
                        <a:pt x="268" y="341"/>
                      </a:cubicBezTo>
                      <a:cubicBezTo>
                        <a:pt x="313" y="396"/>
                        <a:pt x="313" y="396"/>
                        <a:pt x="313" y="396"/>
                      </a:cubicBezTo>
                      <a:cubicBezTo>
                        <a:pt x="358" y="341"/>
                        <a:pt x="358" y="341"/>
                        <a:pt x="358" y="341"/>
                      </a:cubicBezTo>
                      <a:cubicBezTo>
                        <a:pt x="358" y="341"/>
                        <a:pt x="358" y="341"/>
                        <a:pt x="358" y="341"/>
                      </a:cubicBezTo>
                      <a:cubicBezTo>
                        <a:pt x="1043" y="341"/>
                        <a:pt x="1043" y="341"/>
                        <a:pt x="1043" y="341"/>
                      </a:cubicBezTo>
                      <a:cubicBezTo>
                        <a:pt x="1124" y="341"/>
                        <a:pt x="1184" y="265"/>
                        <a:pt x="1184" y="171"/>
                      </a:cubicBezTo>
                      <a:cubicBezTo>
                        <a:pt x="1184" y="77"/>
                        <a:pt x="1124" y="1"/>
                        <a:pt x="1044" y="0"/>
                      </a:cubicBezTo>
                      <a:close/>
                    </a:path>
                  </a:pathLst>
                </a:custGeom>
                <a:gradFill rotWithShape="1">
                  <a:gsLst>
                    <a:gs pos="0">
                      <a:srgbClr val="000C16">
                        <a:alpha val="34901"/>
                      </a:srgb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8" name="Group 49">
                <a:extLst>
                  <a:ext uri="{FF2B5EF4-FFF2-40B4-BE49-F238E27FC236}">
                    <a16:creationId xmlns:a16="http://schemas.microsoft.com/office/drawing/2014/main" id="{DB65CEF3-C928-46BD-B79E-A9CD7463AFF4}"/>
                  </a:ext>
                </a:extLst>
              </p:cNvPr>
              <p:cNvGrpSpPr>
                <a:grpSpLocks/>
              </p:cNvGrpSpPr>
              <p:nvPr/>
            </p:nvGrpSpPr>
            <p:grpSpPr bwMode="auto">
              <a:xfrm>
                <a:off x="1325563" y="2325688"/>
                <a:ext cx="6497637" cy="1481137"/>
                <a:chOff x="1509713" y="2333625"/>
                <a:chExt cx="6497638" cy="1481138"/>
              </a:xfrm>
            </p:grpSpPr>
            <p:sp>
              <p:nvSpPr>
                <p:cNvPr id="62" name="Freeform 8">
                  <a:extLst>
                    <a:ext uri="{FF2B5EF4-FFF2-40B4-BE49-F238E27FC236}">
                      <a16:creationId xmlns:a16="http://schemas.microsoft.com/office/drawing/2014/main" id="{67592559-5616-410B-A12F-F87252156AB9}"/>
                    </a:ext>
                  </a:extLst>
                </p:cNvPr>
                <p:cNvSpPr>
                  <a:spLocks/>
                </p:cNvSpPr>
                <p:nvPr/>
              </p:nvSpPr>
              <p:spPr bwMode="auto">
                <a:xfrm>
                  <a:off x="1509713" y="2333625"/>
                  <a:ext cx="6494463" cy="1477963"/>
                </a:xfrm>
                <a:custGeom>
                  <a:avLst/>
                  <a:gdLst/>
                  <a:ahLst/>
                  <a:cxnLst>
                    <a:cxn ang="0">
                      <a:pos x="1601" y="0"/>
                    </a:cxn>
                    <a:cxn ang="0">
                      <a:pos x="141" y="0"/>
                    </a:cxn>
                    <a:cxn ang="0">
                      <a:pos x="0" y="171"/>
                    </a:cxn>
                    <a:cxn ang="0">
                      <a:pos x="141" y="341"/>
                    </a:cxn>
                    <a:cxn ang="0">
                      <a:pos x="826" y="341"/>
                    </a:cxn>
                    <a:cxn ang="0">
                      <a:pos x="871" y="396"/>
                    </a:cxn>
                    <a:cxn ang="0">
                      <a:pos x="916" y="341"/>
                    </a:cxn>
                    <a:cxn ang="0">
                      <a:pos x="1601" y="341"/>
                    </a:cxn>
                    <a:cxn ang="0">
                      <a:pos x="1742" y="171"/>
                    </a:cxn>
                    <a:cxn ang="0">
                      <a:pos x="1601" y="0"/>
                    </a:cxn>
                  </a:cxnLst>
                  <a:rect l="0" t="0" r="r" b="b"/>
                  <a:pathLst>
                    <a:path w="1742" h="396">
                      <a:moveTo>
                        <a:pt x="1601" y="0"/>
                      </a:moveTo>
                      <a:cubicBezTo>
                        <a:pt x="141" y="0"/>
                        <a:pt x="141" y="0"/>
                        <a:pt x="141" y="0"/>
                      </a:cubicBezTo>
                      <a:cubicBezTo>
                        <a:pt x="60" y="0"/>
                        <a:pt x="0" y="76"/>
                        <a:pt x="0" y="171"/>
                      </a:cubicBezTo>
                      <a:cubicBezTo>
                        <a:pt x="0" y="265"/>
                        <a:pt x="60" y="341"/>
                        <a:pt x="141" y="341"/>
                      </a:cubicBezTo>
                      <a:cubicBezTo>
                        <a:pt x="826" y="341"/>
                        <a:pt x="826" y="341"/>
                        <a:pt x="826" y="341"/>
                      </a:cubicBezTo>
                      <a:cubicBezTo>
                        <a:pt x="871" y="396"/>
                        <a:pt x="871" y="396"/>
                        <a:pt x="871" y="396"/>
                      </a:cubicBezTo>
                      <a:cubicBezTo>
                        <a:pt x="916" y="341"/>
                        <a:pt x="916" y="341"/>
                        <a:pt x="916" y="341"/>
                      </a:cubicBezTo>
                      <a:cubicBezTo>
                        <a:pt x="1601" y="341"/>
                        <a:pt x="1601" y="341"/>
                        <a:pt x="1601" y="341"/>
                      </a:cubicBezTo>
                      <a:cubicBezTo>
                        <a:pt x="1682" y="341"/>
                        <a:pt x="1742" y="265"/>
                        <a:pt x="1742" y="171"/>
                      </a:cubicBezTo>
                      <a:cubicBezTo>
                        <a:pt x="1742" y="76"/>
                        <a:pt x="1682" y="0"/>
                        <a:pt x="1601" y="0"/>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63" name="Freeform 13">
                  <a:extLst>
                    <a:ext uri="{FF2B5EF4-FFF2-40B4-BE49-F238E27FC236}">
                      <a16:creationId xmlns:a16="http://schemas.microsoft.com/office/drawing/2014/main" id="{9B8CF23B-7017-4CA1-A71F-9C1D262F918C}"/>
                    </a:ext>
                  </a:extLst>
                </p:cNvPr>
                <p:cNvSpPr>
                  <a:spLocks/>
                </p:cNvSpPr>
                <p:nvPr/>
              </p:nvSpPr>
              <p:spPr bwMode="auto">
                <a:xfrm>
                  <a:off x="4714876" y="2336800"/>
                  <a:ext cx="3292475" cy="1477963"/>
                </a:xfrm>
                <a:custGeom>
                  <a:avLst/>
                  <a:gdLst>
                    <a:gd name="T0" fmla="*/ 742 w 883"/>
                    <a:gd name="T1" fmla="*/ 0 h 396"/>
                    <a:gd name="T2" fmla="*/ 381 w 883"/>
                    <a:gd name="T3" fmla="*/ 0 h 396"/>
                    <a:gd name="T4" fmla="*/ 40 w 883"/>
                    <a:gd name="T5" fmla="*/ 341 h 396"/>
                    <a:gd name="T6" fmla="*/ 0 w 883"/>
                    <a:gd name="T7" fmla="*/ 381 h 396"/>
                    <a:gd name="T8" fmla="*/ 12 w 883"/>
                    <a:gd name="T9" fmla="*/ 396 h 396"/>
                    <a:gd name="T10" fmla="*/ 57 w 883"/>
                    <a:gd name="T11" fmla="*/ 341 h 396"/>
                    <a:gd name="T12" fmla="*/ 742 w 883"/>
                    <a:gd name="T13" fmla="*/ 341 h 396"/>
                    <a:gd name="T14" fmla="*/ 743 w 883"/>
                    <a:gd name="T15" fmla="*/ 341 h 396"/>
                    <a:gd name="T16" fmla="*/ 883 w 883"/>
                    <a:gd name="T17" fmla="*/ 171 h 396"/>
                    <a:gd name="T18" fmla="*/ 742 w 883"/>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3" h="396">
                      <a:moveTo>
                        <a:pt x="742" y="0"/>
                      </a:moveTo>
                      <a:cubicBezTo>
                        <a:pt x="381" y="0"/>
                        <a:pt x="381" y="0"/>
                        <a:pt x="381" y="0"/>
                      </a:cubicBezTo>
                      <a:cubicBezTo>
                        <a:pt x="40" y="341"/>
                        <a:pt x="40" y="341"/>
                        <a:pt x="40" y="341"/>
                      </a:cubicBezTo>
                      <a:cubicBezTo>
                        <a:pt x="0" y="381"/>
                        <a:pt x="0" y="381"/>
                        <a:pt x="0" y="381"/>
                      </a:cubicBezTo>
                      <a:cubicBezTo>
                        <a:pt x="12" y="396"/>
                        <a:pt x="12" y="396"/>
                        <a:pt x="12" y="396"/>
                      </a:cubicBezTo>
                      <a:cubicBezTo>
                        <a:pt x="57" y="341"/>
                        <a:pt x="57" y="341"/>
                        <a:pt x="57" y="341"/>
                      </a:cubicBezTo>
                      <a:cubicBezTo>
                        <a:pt x="742" y="341"/>
                        <a:pt x="742" y="341"/>
                        <a:pt x="742" y="341"/>
                      </a:cubicBezTo>
                      <a:cubicBezTo>
                        <a:pt x="742" y="341"/>
                        <a:pt x="742" y="341"/>
                        <a:pt x="743" y="341"/>
                      </a:cubicBezTo>
                      <a:cubicBezTo>
                        <a:pt x="823" y="341"/>
                        <a:pt x="883" y="265"/>
                        <a:pt x="883" y="171"/>
                      </a:cubicBezTo>
                      <a:cubicBezTo>
                        <a:pt x="883" y="76"/>
                        <a:pt x="823" y="0"/>
                        <a:pt x="742" y="0"/>
                      </a:cubicBez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9" name="Group 50">
                <a:extLst>
                  <a:ext uri="{FF2B5EF4-FFF2-40B4-BE49-F238E27FC236}">
                    <a16:creationId xmlns:a16="http://schemas.microsoft.com/office/drawing/2014/main" id="{23B78DA7-4B96-41E8-A618-3C55D8C9102A}"/>
                  </a:ext>
                </a:extLst>
              </p:cNvPr>
              <p:cNvGrpSpPr>
                <a:grpSpLocks/>
              </p:cNvGrpSpPr>
              <p:nvPr/>
            </p:nvGrpSpPr>
            <p:grpSpPr bwMode="auto">
              <a:xfrm>
                <a:off x="1325563" y="1054100"/>
                <a:ext cx="6494462" cy="1477963"/>
                <a:chOff x="1509713" y="1062038"/>
                <a:chExt cx="6494463" cy="1477963"/>
              </a:xfrm>
            </p:grpSpPr>
            <p:sp>
              <p:nvSpPr>
                <p:cNvPr id="60" name="Freeform 9">
                  <a:extLst>
                    <a:ext uri="{FF2B5EF4-FFF2-40B4-BE49-F238E27FC236}">
                      <a16:creationId xmlns:a16="http://schemas.microsoft.com/office/drawing/2014/main" id="{6920A118-CD3A-403D-B574-291FA2EFABA8}"/>
                    </a:ext>
                  </a:extLst>
                </p:cNvPr>
                <p:cNvSpPr>
                  <a:spLocks/>
                </p:cNvSpPr>
                <p:nvPr/>
              </p:nvSpPr>
              <p:spPr bwMode="auto">
                <a:xfrm>
                  <a:off x="1509713" y="1062038"/>
                  <a:ext cx="6494463" cy="1477963"/>
                </a:xfrm>
                <a:custGeom>
                  <a:avLst/>
                  <a:gdLst/>
                  <a:ahLst/>
                  <a:cxnLst>
                    <a:cxn ang="0">
                      <a:pos x="1601" y="0"/>
                    </a:cxn>
                    <a:cxn ang="0">
                      <a:pos x="141" y="0"/>
                    </a:cxn>
                    <a:cxn ang="0">
                      <a:pos x="0" y="170"/>
                    </a:cxn>
                    <a:cxn ang="0">
                      <a:pos x="141" y="341"/>
                    </a:cxn>
                    <a:cxn ang="0">
                      <a:pos x="826" y="341"/>
                    </a:cxn>
                    <a:cxn ang="0">
                      <a:pos x="871" y="396"/>
                    </a:cxn>
                    <a:cxn ang="0">
                      <a:pos x="916" y="341"/>
                    </a:cxn>
                    <a:cxn ang="0">
                      <a:pos x="1601" y="341"/>
                    </a:cxn>
                    <a:cxn ang="0">
                      <a:pos x="1742" y="170"/>
                    </a:cxn>
                    <a:cxn ang="0">
                      <a:pos x="1601" y="0"/>
                    </a:cxn>
                  </a:cxnLst>
                  <a:rect l="0" t="0" r="r" b="b"/>
                  <a:pathLst>
                    <a:path w="1742" h="396">
                      <a:moveTo>
                        <a:pt x="1601" y="0"/>
                      </a:moveTo>
                      <a:cubicBezTo>
                        <a:pt x="141" y="0"/>
                        <a:pt x="141" y="0"/>
                        <a:pt x="141" y="0"/>
                      </a:cubicBezTo>
                      <a:cubicBezTo>
                        <a:pt x="60" y="0"/>
                        <a:pt x="0" y="76"/>
                        <a:pt x="0" y="170"/>
                      </a:cubicBezTo>
                      <a:cubicBezTo>
                        <a:pt x="0" y="265"/>
                        <a:pt x="60" y="341"/>
                        <a:pt x="141" y="341"/>
                      </a:cubicBezTo>
                      <a:cubicBezTo>
                        <a:pt x="826" y="341"/>
                        <a:pt x="826" y="341"/>
                        <a:pt x="826" y="341"/>
                      </a:cubicBezTo>
                      <a:cubicBezTo>
                        <a:pt x="871" y="396"/>
                        <a:pt x="871" y="396"/>
                        <a:pt x="871" y="396"/>
                      </a:cubicBezTo>
                      <a:cubicBezTo>
                        <a:pt x="916" y="341"/>
                        <a:pt x="916" y="341"/>
                        <a:pt x="916" y="341"/>
                      </a:cubicBezTo>
                      <a:cubicBezTo>
                        <a:pt x="1601" y="341"/>
                        <a:pt x="1601" y="341"/>
                        <a:pt x="1601" y="341"/>
                      </a:cubicBezTo>
                      <a:cubicBezTo>
                        <a:pt x="1682" y="341"/>
                        <a:pt x="1742" y="265"/>
                        <a:pt x="1742" y="170"/>
                      </a:cubicBezTo>
                      <a:cubicBezTo>
                        <a:pt x="1742" y="76"/>
                        <a:pt x="1682" y="0"/>
                        <a:pt x="1601" y="0"/>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61" name="Freeform 14">
                  <a:extLst>
                    <a:ext uri="{FF2B5EF4-FFF2-40B4-BE49-F238E27FC236}">
                      <a16:creationId xmlns:a16="http://schemas.microsoft.com/office/drawing/2014/main" id="{473A8ACF-2885-4182-929C-C79A2AEED588}"/>
                    </a:ext>
                  </a:extLst>
                </p:cNvPr>
                <p:cNvSpPr>
                  <a:spLocks/>
                </p:cNvSpPr>
                <p:nvPr/>
              </p:nvSpPr>
              <p:spPr bwMode="auto">
                <a:xfrm>
                  <a:off x="6132513" y="1074738"/>
                  <a:ext cx="1871663" cy="1271588"/>
                </a:xfrm>
                <a:custGeom>
                  <a:avLst/>
                  <a:gdLst>
                    <a:gd name="T0" fmla="*/ 361 w 502"/>
                    <a:gd name="T1" fmla="*/ 341 h 341"/>
                    <a:gd name="T2" fmla="*/ 502 w 502"/>
                    <a:gd name="T3" fmla="*/ 170 h 341"/>
                    <a:gd name="T4" fmla="*/ 361 w 502"/>
                    <a:gd name="T5" fmla="*/ 0 h 341"/>
                    <a:gd name="T6" fmla="*/ 341 w 502"/>
                    <a:gd name="T7" fmla="*/ 0 h 341"/>
                    <a:gd name="T8" fmla="*/ 0 w 502"/>
                    <a:gd name="T9" fmla="*/ 341 h 341"/>
                    <a:gd name="T10" fmla="*/ 361 w 502"/>
                    <a:gd name="T11" fmla="*/ 341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2" h="341">
                      <a:moveTo>
                        <a:pt x="361" y="341"/>
                      </a:moveTo>
                      <a:cubicBezTo>
                        <a:pt x="442" y="341"/>
                        <a:pt x="502" y="265"/>
                        <a:pt x="502" y="170"/>
                      </a:cubicBezTo>
                      <a:cubicBezTo>
                        <a:pt x="502" y="76"/>
                        <a:pt x="442" y="0"/>
                        <a:pt x="361" y="0"/>
                      </a:cubicBezTo>
                      <a:cubicBezTo>
                        <a:pt x="341" y="0"/>
                        <a:pt x="341" y="0"/>
                        <a:pt x="341" y="0"/>
                      </a:cubicBezTo>
                      <a:cubicBezTo>
                        <a:pt x="0" y="341"/>
                        <a:pt x="0" y="341"/>
                        <a:pt x="0" y="341"/>
                      </a:cubicBezTo>
                      <a:lnTo>
                        <a:pt x="361" y="341"/>
                      </a:ln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2" name="Oval 27">
              <a:extLst>
                <a:ext uri="{FF2B5EF4-FFF2-40B4-BE49-F238E27FC236}">
                  <a16:creationId xmlns:a16="http://schemas.microsoft.com/office/drawing/2014/main" id="{6F321FD8-F74D-4635-B3C0-60A0E7FEE299}"/>
                </a:ext>
              </a:extLst>
            </p:cNvPr>
            <p:cNvSpPr>
              <a:spLocks noChangeArrowheads="1"/>
            </p:cNvSpPr>
            <p:nvPr/>
          </p:nvSpPr>
          <p:spPr bwMode="auto">
            <a:xfrm>
              <a:off x="990600" y="1562100"/>
              <a:ext cx="7162800" cy="461963"/>
            </a:xfrm>
            <a:prstGeom prst="rect">
              <a:avLst/>
            </a:prstGeom>
            <a:noFill/>
            <a:effectLst>
              <a:outerShdw blurRad="38100" dist="25400" dir="5400000" algn="tl" rotWithShape="0">
                <a:srgbClr val="000000">
                  <a:alpha val="27000"/>
                </a:srgbClr>
              </a:outerShdw>
            </a:effectLst>
          </p:spPr>
          <p:txBody>
            <a:bodyPr lIns="0" tIns="0" rIns="0" bIns="0" anchor="ctr"/>
            <a:lstStyle/>
            <a:p>
              <a:pPr algn="ctr">
                <a:defRPr/>
              </a:pPr>
              <a:r>
                <a:rPr lang="en-US" sz="2000" dirty="0">
                  <a:solidFill>
                    <a:srgbClr val="FFFF00"/>
                  </a:solidFill>
                  <a:latin typeface="Calibri" panose="020F0502020204030204" pitchFamily="34" charset="0"/>
                  <a:cs typeface="Calibri" panose="020F0502020204030204" pitchFamily="34" charset="0"/>
                </a:rPr>
                <a:t>January 1, 2019</a:t>
              </a:r>
            </a:p>
            <a:p>
              <a:pPr algn="ctr">
                <a:defRPr/>
              </a:pPr>
              <a:r>
                <a:rPr lang="en-US" sz="2000" dirty="0">
                  <a:solidFill>
                    <a:srgbClr val="FFFF00"/>
                  </a:solidFill>
                  <a:latin typeface="Calibri" panose="020F0502020204030204" pitchFamily="34" charset="0"/>
                  <a:cs typeface="Calibri" panose="020F0502020204030204" pitchFamily="34" charset="0"/>
                </a:rPr>
                <a:t>New materials added to new list</a:t>
              </a:r>
            </a:p>
          </p:txBody>
        </p:sp>
        <p:sp>
          <p:nvSpPr>
            <p:cNvPr id="53" name="Oval 27">
              <a:extLst>
                <a:ext uri="{FF2B5EF4-FFF2-40B4-BE49-F238E27FC236}">
                  <a16:creationId xmlns:a16="http://schemas.microsoft.com/office/drawing/2014/main" id="{FB9F1C60-4035-4A18-94C7-299A076DC91E}"/>
                </a:ext>
              </a:extLst>
            </p:cNvPr>
            <p:cNvSpPr>
              <a:spLocks noChangeArrowheads="1"/>
            </p:cNvSpPr>
            <p:nvPr/>
          </p:nvSpPr>
          <p:spPr bwMode="auto">
            <a:xfrm>
              <a:off x="990600" y="2836863"/>
              <a:ext cx="7162800" cy="461962"/>
            </a:xfrm>
            <a:prstGeom prst="rect">
              <a:avLst/>
            </a:prstGeom>
            <a:noFill/>
            <a:effectLst>
              <a:outerShdw blurRad="38100" dist="25400" dir="5400000" algn="tl" rotWithShape="0">
                <a:srgbClr val="000000">
                  <a:alpha val="27000"/>
                </a:srgbClr>
              </a:outerShdw>
            </a:effectLst>
          </p:spPr>
          <p:txBody>
            <a:bodyPr lIns="0" tIns="0" rIns="0" bIns="0" anchor="ctr"/>
            <a:lstStyle/>
            <a:p>
              <a:pPr algn="ctr" eaLnBrk="1" fontAlgn="auto" hangingPunct="1">
                <a:spcBef>
                  <a:spcPts val="0"/>
                </a:spcBef>
                <a:spcAft>
                  <a:spcPts val="0"/>
                </a:spcAft>
                <a:defRPr/>
              </a:pPr>
              <a:r>
                <a:rPr lang="en-US" sz="2000" dirty="0">
                  <a:solidFill>
                    <a:srgbClr val="FFFF00"/>
                  </a:solidFill>
                  <a:latin typeface="Calibri" panose="020F0502020204030204" pitchFamily="34" charset="0"/>
                  <a:cs typeface="Calibri" panose="020F0502020204030204" pitchFamily="34" charset="0"/>
                </a:rPr>
                <a:t>December 31, 2019</a:t>
              </a:r>
            </a:p>
            <a:p>
              <a:pPr algn="ctr" eaLnBrk="1" fontAlgn="auto" hangingPunct="1">
                <a:spcBef>
                  <a:spcPts val="0"/>
                </a:spcBef>
                <a:spcAft>
                  <a:spcPts val="0"/>
                </a:spcAft>
                <a:defRPr/>
              </a:pPr>
              <a:r>
                <a:rPr lang="en-US" sz="2000" dirty="0">
                  <a:solidFill>
                    <a:srgbClr val="FFFF00"/>
                  </a:solidFill>
                  <a:latin typeface="Calibri" panose="020F0502020204030204" pitchFamily="34" charset="0"/>
                  <a:cs typeface="Calibri" panose="020F0502020204030204" pitchFamily="34" charset="0"/>
                </a:rPr>
                <a:t>New list locked</a:t>
              </a:r>
            </a:p>
          </p:txBody>
        </p:sp>
        <p:sp>
          <p:nvSpPr>
            <p:cNvPr id="54" name="Oval 27">
              <a:extLst>
                <a:ext uri="{FF2B5EF4-FFF2-40B4-BE49-F238E27FC236}">
                  <a16:creationId xmlns:a16="http://schemas.microsoft.com/office/drawing/2014/main" id="{C5C11376-CF7B-4197-9640-6590A66EC1A9}"/>
                </a:ext>
              </a:extLst>
            </p:cNvPr>
            <p:cNvSpPr>
              <a:spLocks noChangeArrowheads="1"/>
            </p:cNvSpPr>
            <p:nvPr/>
          </p:nvSpPr>
          <p:spPr bwMode="auto">
            <a:xfrm>
              <a:off x="1012825" y="4256087"/>
              <a:ext cx="7162800" cy="461963"/>
            </a:xfrm>
            <a:prstGeom prst="rect">
              <a:avLst/>
            </a:prstGeom>
            <a:noFill/>
            <a:effectLst>
              <a:outerShdw blurRad="38100" dist="25400" dir="5400000" algn="tl" rotWithShape="0">
                <a:srgbClr val="000000">
                  <a:alpha val="27000"/>
                </a:srgbClr>
              </a:outerShdw>
            </a:effectLst>
          </p:spPr>
          <p:txBody>
            <a:bodyPr lIns="0" tIns="0" rIns="0" bIns="0" anchor="ctr"/>
            <a:lstStyle/>
            <a:p>
              <a:pPr algn="ctr">
                <a:defRPr/>
              </a:pPr>
              <a:r>
                <a:rPr lang="en-US" sz="2000" dirty="0">
                  <a:solidFill>
                    <a:srgbClr val="FFFF00"/>
                  </a:solidFill>
                  <a:latin typeface="Calibri" panose="020F0502020204030204" pitchFamily="34" charset="0"/>
                  <a:cs typeface="Calibri" panose="020F0502020204030204" pitchFamily="34" charset="0"/>
                </a:rPr>
                <a:t>January 1- December 31, 2020</a:t>
              </a:r>
            </a:p>
            <a:p>
              <a:pPr algn="ctr">
                <a:defRPr/>
              </a:pPr>
              <a:r>
                <a:rPr lang="en-US" sz="2000" dirty="0">
                  <a:solidFill>
                    <a:srgbClr val="FFFF00"/>
                  </a:solidFill>
                  <a:latin typeface="Calibri" panose="020F0502020204030204" pitchFamily="34" charset="0"/>
                  <a:cs typeface="Calibri" panose="020F0502020204030204" pitchFamily="34" charset="0"/>
                </a:rPr>
                <a:t>12 month grace period</a:t>
              </a:r>
            </a:p>
            <a:p>
              <a:pPr algn="ctr" eaLnBrk="1" fontAlgn="auto" hangingPunct="1">
                <a:spcBef>
                  <a:spcPts val="0"/>
                </a:spcBef>
                <a:spcAft>
                  <a:spcPts val="0"/>
                </a:spcAft>
                <a:defRPr/>
              </a:pPr>
              <a:endParaRPr lang="en-US" sz="2800" dirty="0">
                <a:solidFill>
                  <a:srgbClr val="FFFFFF"/>
                </a:solidFill>
                <a:latin typeface="Arial"/>
                <a:cs typeface="Arial"/>
              </a:endParaRPr>
            </a:p>
          </p:txBody>
        </p:sp>
        <p:sp>
          <p:nvSpPr>
            <p:cNvPr id="55" name="Oval 27">
              <a:extLst>
                <a:ext uri="{FF2B5EF4-FFF2-40B4-BE49-F238E27FC236}">
                  <a16:creationId xmlns:a16="http://schemas.microsoft.com/office/drawing/2014/main" id="{F4A143DB-9380-499D-9F51-467EF600CBA6}"/>
                </a:ext>
              </a:extLst>
            </p:cNvPr>
            <p:cNvSpPr>
              <a:spLocks noChangeArrowheads="1"/>
            </p:cNvSpPr>
            <p:nvPr/>
          </p:nvSpPr>
          <p:spPr bwMode="auto">
            <a:xfrm>
              <a:off x="990600" y="5380038"/>
              <a:ext cx="7162800" cy="461962"/>
            </a:xfrm>
            <a:prstGeom prst="rect">
              <a:avLst/>
            </a:prstGeom>
            <a:noFill/>
            <a:effectLst>
              <a:outerShdw blurRad="38100" dist="25400" dir="5400000" algn="tl" rotWithShape="0">
                <a:srgbClr val="000000">
                  <a:alpha val="27000"/>
                </a:srgbClr>
              </a:outerShdw>
            </a:effectLst>
          </p:spPr>
          <p:txBody>
            <a:bodyPr lIns="0" tIns="0" rIns="0" bIns="0" anchor="ctr"/>
            <a:lstStyle/>
            <a:p>
              <a:pPr algn="ctr" eaLnBrk="1" fontAlgn="auto" hangingPunct="1">
                <a:spcBef>
                  <a:spcPts val="0"/>
                </a:spcBef>
                <a:spcAft>
                  <a:spcPts val="0"/>
                </a:spcAft>
                <a:defRPr/>
              </a:pPr>
              <a:r>
                <a:rPr lang="en-US" sz="2000" dirty="0">
                  <a:solidFill>
                    <a:srgbClr val="FFFF00"/>
                  </a:solidFill>
                  <a:latin typeface="Calibri" panose="020F0502020204030204" pitchFamily="34" charset="0"/>
                  <a:cs typeface="Calibri" panose="020F0502020204030204" pitchFamily="34" charset="0"/>
                </a:rPr>
                <a:t>January 1, 2021</a:t>
              </a:r>
            </a:p>
            <a:p>
              <a:pPr algn="ctr" eaLnBrk="1" fontAlgn="auto" hangingPunct="1">
                <a:spcBef>
                  <a:spcPts val="0"/>
                </a:spcBef>
                <a:spcAft>
                  <a:spcPts val="0"/>
                </a:spcAft>
                <a:defRPr/>
              </a:pPr>
              <a:r>
                <a:rPr lang="en-US" sz="2000" dirty="0">
                  <a:solidFill>
                    <a:srgbClr val="FFFF00"/>
                  </a:solidFill>
                  <a:latin typeface="Calibri" panose="020F0502020204030204" pitchFamily="34" charset="0"/>
                  <a:cs typeface="Calibri" panose="020F0502020204030204" pitchFamily="34" charset="0"/>
                </a:rPr>
                <a:t>Permanent removal from RIFM SA program; </a:t>
              </a:r>
              <a:r>
                <a:rPr lang="en-US" sz="2000" b="1" dirty="0">
                  <a:solidFill>
                    <a:srgbClr val="FFFF00"/>
                  </a:solidFill>
                  <a:latin typeface="Calibri" panose="020F0502020204030204" pitchFamily="34" charset="0"/>
                  <a:cs typeface="Calibri" panose="020F0502020204030204" pitchFamily="34" charset="0"/>
                </a:rPr>
                <a:t>RIFM IDs removed</a:t>
              </a:r>
            </a:p>
          </p:txBody>
        </p:sp>
      </p:grpSp>
      <p:grpSp>
        <p:nvGrpSpPr>
          <p:cNvPr id="86" name="Group 85">
            <a:extLst>
              <a:ext uri="{FF2B5EF4-FFF2-40B4-BE49-F238E27FC236}">
                <a16:creationId xmlns:a16="http://schemas.microsoft.com/office/drawing/2014/main" id="{68426D45-3592-4F43-9220-256076888C1A}"/>
              </a:ext>
            </a:extLst>
          </p:cNvPr>
          <p:cNvGrpSpPr/>
          <p:nvPr/>
        </p:nvGrpSpPr>
        <p:grpSpPr>
          <a:xfrm>
            <a:off x="8642995" y="2595166"/>
            <a:ext cx="3230033" cy="3968328"/>
            <a:chOff x="1416212" y="2099196"/>
            <a:chExt cx="3655192" cy="4637314"/>
          </a:xfrm>
        </p:grpSpPr>
        <p:grpSp>
          <p:nvGrpSpPr>
            <p:cNvPr id="87" name="Group 86">
              <a:extLst>
                <a:ext uri="{FF2B5EF4-FFF2-40B4-BE49-F238E27FC236}">
                  <a16:creationId xmlns:a16="http://schemas.microsoft.com/office/drawing/2014/main" id="{933D33D8-1112-4EB0-96FD-F2F3E3C4DCD0}"/>
                </a:ext>
              </a:extLst>
            </p:cNvPr>
            <p:cNvGrpSpPr/>
            <p:nvPr/>
          </p:nvGrpSpPr>
          <p:grpSpPr>
            <a:xfrm>
              <a:off x="1416212" y="2099196"/>
              <a:ext cx="3583181" cy="4637314"/>
              <a:chOff x="990600" y="1077912"/>
              <a:chExt cx="7185025" cy="5295900"/>
            </a:xfrm>
          </p:grpSpPr>
          <p:grpSp>
            <p:nvGrpSpPr>
              <p:cNvPr id="89" name="Group 88">
                <a:extLst>
                  <a:ext uri="{FF2B5EF4-FFF2-40B4-BE49-F238E27FC236}">
                    <a16:creationId xmlns:a16="http://schemas.microsoft.com/office/drawing/2014/main" id="{868D048F-2141-4E9C-8F0B-377F0F0FDBD5}"/>
                  </a:ext>
                </a:extLst>
              </p:cNvPr>
              <p:cNvGrpSpPr/>
              <p:nvPr/>
            </p:nvGrpSpPr>
            <p:grpSpPr>
              <a:xfrm>
                <a:off x="1323181" y="1077912"/>
                <a:ext cx="6497637" cy="5295900"/>
                <a:chOff x="1325563" y="1054100"/>
                <a:chExt cx="6497637" cy="5295900"/>
              </a:xfrm>
            </p:grpSpPr>
            <p:grpSp>
              <p:nvGrpSpPr>
                <p:cNvPr id="93" name="Group 47">
                  <a:extLst>
                    <a:ext uri="{FF2B5EF4-FFF2-40B4-BE49-F238E27FC236}">
                      <a16:creationId xmlns:a16="http://schemas.microsoft.com/office/drawing/2014/main" id="{EDBBEE48-5AEE-426B-9E9A-D1B126A7BBB7}"/>
                    </a:ext>
                  </a:extLst>
                </p:cNvPr>
                <p:cNvGrpSpPr>
                  <a:grpSpLocks/>
                </p:cNvGrpSpPr>
                <p:nvPr/>
              </p:nvGrpSpPr>
              <p:grpSpPr bwMode="auto">
                <a:xfrm>
                  <a:off x="1325563" y="4870450"/>
                  <a:ext cx="6494462" cy="1479550"/>
                  <a:chOff x="1509713" y="4878388"/>
                  <a:chExt cx="6494463" cy="1479550"/>
                </a:xfrm>
              </p:grpSpPr>
              <p:sp>
                <p:nvSpPr>
                  <p:cNvPr id="103" name="Freeform 6">
                    <a:extLst>
                      <a:ext uri="{FF2B5EF4-FFF2-40B4-BE49-F238E27FC236}">
                        <a16:creationId xmlns:a16="http://schemas.microsoft.com/office/drawing/2014/main" id="{67717FAF-A130-425C-BAE4-D2E2B48E9E28}"/>
                      </a:ext>
                    </a:extLst>
                  </p:cNvPr>
                  <p:cNvSpPr>
                    <a:spLocks/>
                  </p:cNvSpPr>
                  <p:nvPr/>
                </p:nvSpPr>
                <p:spPr bwMode="auto">
                  <a:xfrm>
                    <a:off x="1509713" y="4878388"/>
                    <a:ext cx="6494463" cy="1479550"/>
                  </a:xfrm>
                  <a:custGeom>
                    <a:avLst/>
                    <a:gdLst/>
                    <a:ahLst/>
                    <a:cxnLst>
                      <a:cxn ang="0">
                        <a:pos x="1601" y="0"/>
                      </a:cxn>
                      <a:cxn ang="0">
                        <a:pos x="141" y="0"/>
                      </a:cxn>
                      <a:cxn ang="0">
                        <a:pos x="0" y="171"/>
                      </a:cxn>
                      <a:cxn ang="0">
                        <a:pos x="141" y="342"/>
                      </a:cxn>
                      <a:cxn ang="0">
                        <a:pos x="826" y="342"/>
                      </a:cxn>
                      <a:cxn ang="0">
                        <a:pos x="871" y="397"/>
                      </a:cxn>
                      <a:cxn ang="0">
                        <a:pos x="916" y="342"/>
                      </a:cxn>
                      <a:cxn ang="0">
                        <a:pos x="1601" y="342"/>
                      </a:cxn>
                      <a:cxn ang="0">
                        <a:pos x="1742" y="171"/>
                      </a:cxn>
                      <a:cxn ang="0">
                        <a:pos x="1601" y="0"/>
                      </a:cxn>
                    </a:cxnLst>
                    <a:rect l="0" t="0" r="r" b="b"/>
                    <a:pathLst>
                      <a:path w="1742" h="397">
                        <a:moveTo>
                          <a:pt x="1601" y="0"/>
                        </a:moveTo>
                        <a:cubicBezTo>
                          <a:pt x="141" y="0"/>
                          <a:pt x="141" y="0"/>
                          <a:pt x="141" y="0"/>
                        </a:cubicBezTo>
                        <a:cubicBezTo>
                          <a:pt x="60" y="0"/>
                          <a:pt x="0" y="77"/>
                          <a:pt x="0" y="171"/>
                        </a:cubicBezTo>
                        <a:cubicBezTo>
                          <a:pt x="0" y="265"/>
                          <a:pt x="60" y="342"/>
                          <a:pt x="141" y="342"/>
                        </a:cubicBezTo>
                        <a:cubicBezTo>
                          <a:pt x="826" y="342"/>
                          <a:pt x="826" y="342"/>
                          <a:pt x="826" y="342"/>
                        </a:cubicBezTo>
                        <a:cubicBezTo>
                          <a:pt x="871" y="397"/>
                          <a:pt x="871" y="397"/>
                          <a:pt x="871" y="397"/>
                        </a:cubicBezTo>
                        <a:cubicBezTo>
                          <a:pt x="916" y="342"/>
                          <a:pt x="916" y="342"/>
                          <a:pt x="916" y="342"/>
                        </a:cubicBezTo>
                        <a:cubicBezTo>
                          <a:pt x="1601" y="342"/>
                          <a:pt x="1601" y="342"/>
                          <a:pt x="1601" y="342"/>
                        </a:cubicBezTo>
                        <a:cubicBezTo>
                          <a:pt x="1682" y="342"/>
                          <a:pt x="1742" y="265"/>
                          <a:pt x="1742" y="171"/>
                        </a:cubicBezTo>
                        <a:cubicBezTo>
                          <a:pt x="1742" y="77"/>
                          <a:pt x="1682" y="0"/>
                          <a:pt x="1601" y="0"/>
                        </a:cubicBezTo>
                        <a:close/>
                      </a:path>
                    </a:pathLst>
                  </a:custGeom>
                  <a:solidFill>
                    <a:srgbClr val="0199A1"/>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marL="0" marR="0" lvl="0" indent="0" algn="ctr" defTabSz="814388" eaLnBrk="0" fontAlgn="base" latinLnBrk="0" hangingPunct="0">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04" name="Freeform 11">
                    <a:extLst>
                      <a:ext uri="{FF2B5EF4-FFF2-40B4-BE49-F238E27FC236}">
                        <a16:creationId xmlns:a16="http://schemas.microsoft.com/office/drawing/2014/main" id="{76B98695-9C1B-42A8-8987-6AFE71C3CD72}"/>
                      </a:ext>
                    </a:extLst>
                  </p:cNvPr>
                  <p:cNvSpPr>
                    <a:spLocks/>
                  </p:cNvSpPr>
                  <p:nvPr/>
                </p:nvSpPr>
                <p:spPr bwMode="auto">
                  <a:xfrm>
                    <a:off x="2314576" y="4878388"/>
                    <a:ext cx="5689600" cy="1479550"/>
                  </a:xfrm>
                  <a:custGeom>
                    <a:avLst/>
                    <a:gdLst>
                      <a:gd name="T0" fmla="*/ 610 w 1526"/>
                      <a:gd name="T1" fmla="*/ 0 h 397"/>
                      <a:gd name="T2" fmla="*/ 341 w 1526"/>
                      <a:gd name="T3" fmla="*/ 0 h 397"/>
                      <a:gd name="T4" fmla="*/ 0 w 1526"/>
                      <a:gd name="T5" fmla="*/ 342 h 397"/>
                      <a:gd name="T6" fmla="*/ 610 w 1526"/>
                      <a:gd name="T7" fmla="*/ 342 h 397"/>
                      <a:gd name="T8" fmla="*/ 655 w 1526"/>
                      <a:gd name="T9" fmla="*/ 397 h 397"/>
                      <a:gd name="T10" fmla="*/ 700 w 1526"/>
                      <a:gd name="T11" fmla="*/ 342 h 397"/>
                      <a:gd name="T12" fmla="*/ 1385 w 1526"/>
                      <a:gd name="T13" fmla="*/ 342 h 397"/>
                      <a:gd name="T14" fmla="*/ 1526 w 1526"/>
                      <a:gd name="T15" fmla="*/ 171 h 397"/>
                      <a:gd name="T16" fmla="*/ 1385 w 1526"/>
                      <a:gd name="T17" fmla="*/ 0 h 397"/>
                      <a:gd name="T18" fmla="*/ 700 w 1526"/>
                      <a:gd name="T19" fmla="*/ 0 h 397"/>
                      <a:gd name="T20" fmla="*/ 655 w 1526"/>
                      <a:gd name="T21" fmla="*/ 55 h 397"/>
                      <a:gd name="T22" fmla="*/ 610 w 1526"/>
                      <a:gd name="T23" fmla="*/ 0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6" h="397">
                        <a:moveTo>
                          <a:pt x="610" y="0"/>
                        </a:moveTo>
                        <a:cubicBezTo>
                          <a:pt x="341" y="0"/>
                          <a:pt x="341" y="0"/>
                          <a:pt x="341" y="0"/>
                        </a:cubicBezTo>
                        <a:cubicBezTo>
                          <a:pt x="0" y="342"/>
                          <a:pt x="0" y="342"/>
                          <a:pt x="0" y="342"/>
                        </a:cubicBezTo>
                        <a:cubicBezTo>
                          <a:pt x="610" y="342"/>
                          <a:pt x="610" y="342"/>
                          <a:pt x="610" y="342"/>
                        </a:cubicBezTo>
                        <a:cubicBezTo>
                          <a:pt x="655" y="397"/>
                          <a:pt x="655" y="397"/>
                          <a:pt x="655" y="397"/>
                        </a:cubicBezTo>
                        <a:cubicBezTo>
                          <a:pt x="700" y="342"/>
                          <a:pt x="700" y="342"/>
                          <a:pt x="700" y="342"/>
                        </a:cubicBezTo>
                        <a:cubicBezTo>
                          <a:pt x="1385" y="342"/>
                          <a:pt x="1385" y="342"/>
                          <a:pt x="1385" y="342"/>
                        </a:cubicBezTo>
                        <a:cubicBezTo>
                          <a:pt x="1466" y="342"/>
                          <a:pt x="1526" y="265"/>
                          <a:pt x="1526" y="171"/>
                        </a:cubicBezTo>
                        <a:cubicBezTo>
                          <a:pt x="1526" y="77"/>
                          <a:pt x="1466" y="0"/>
                          <a:pt x="1385" y="0"/>
                        </a:cubicBezTo>
                        <a:cubicBezTo>
                          <a:pt x="700" y="0"/>
                          <a:pt x="700" y="0"/>
                          <a:pt x="700" y="0"/>
                        </a:cubicBezTo>
                        <a:cubicBezTo>
                          <a:pt x="655" y="55"/>
                          <a:pt x="655" y="55"/>
                          <a:pt x="655" y="55"/>
                        </a:cubicBezTo>
                        <a:lnTo>
                          <a:pt x="610" y="0"/>
                        </a:ln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94" name="Group 48">
                  <a:extLst>
                    <a:ext uri="{FF2B5EF4-FFF2-40B4-BE49-F238E27FC236}">
                      <a16:creationId xmlns:a16="http://schemas.microsoft.com/office/drawing/2014/main" id="{14EC41A3-A3E1-4781-AB46-1AD34B3B6BCD}"/>
                    </a:ext>
                  </a:extLst>
                </p:cNvPr>
                <p:cNvGrpSpPr>
                  <a:grpSpLocks/>
                </p:cNvGrpSpPr>
                <p:nvPr/>
              </p:nvGrpSpPr>
              <p:grpSpPr bwMode="auto">
                <a:xfrm>
                  <a:off x="1325563" y="3598863"/>
                  <a:ext cx="6494462" cy="1476375"/>
                  <a:chOff x="1509713" y="3606800"/>
                  <a:chExt cx="6494463" cy="1476375"/>
                </a:xfrm>
              </p:grpSpPr>
              <p:sp>
                <p:nvSpPr>
                  <p:cNvPr id="101" name="Freeform 7">
                    <a:extLst>
                      <a:ext uri="{FF2B5EF4-FFF2-40B4-BE49-F238E27FC236}">
                        <a16:creationId xmlns:a16="http://schemas.microsoft.com/office/drawing/2014/main" id="{0DABFC5F-45E0-4182-9DA8-5E29D2EC65FA}"/>
                      </a:ext>
                    </a:extLst>
                  </p:cNvPr>
                  <p:cNvSpPr>
                    <a:spLocks/>
                  </p:cNvSpPr>
                  <p:nvPr/>
                </p:nvSpPr>
                <p:spPr bwMode="auto">
                  <a:xfrm>
                    <a:off x="1509713" y="3606800"/>
                    <a:ext cx="6494463" cy="1476375"/>
                  </a:xfrm>
                  <a:custGeom>
                    <a:avLst/>
                    <a:gdLst/>
                    <a:ahLst/>
                    <a:cxnLst>
                      <a:cxn ang="0">
                        <a:pos x="1601" y="0"/>
                      </a:cxn>
                      <a:cxn ang="0">
                        <a:pos x="141" y="0"/>
                      </a:cxn>
                      <a:cxn ang="0">
                        <a:pos x="0" y="171"/>
                      </a:cxn>
                      <a:cxn ang="0">
                        <a:pos x="141" y="341"/>
                      </a:cxn>
                      <a:cxn ang="0">
                        <a:pos x="826" y="341"/>
                      </a:cxn>
                      <a:cxn ang="0">
                        <a:pos x="871" y="396"/>
                      </a:cxn>
                      <a:cxn ang="0">
                        <a:pos x="916" y="341"/>
                      </a:cxn>
                      <a:cxn ang="0">
                        <a:pos x="1601" y="341"/>
                      </a:cxn>
                      <a:cxn ang="0">
                        <a:pos x="1742" y="171"/>
                      </a:cxn>
                      <a:cxn ang="0">
                        <a:pos x="1601" y="0"/>
                      </a:cxn>
                    </a:cxnLst>
                    <a:rect l="0" t="0" r="r" b="b"/>
                    <a:pathLst>
                      <a:path w="1742" h="396">
                        <a:moveTo>
                          <a:pt x="1601" y="0"/>
                        </a:moveTo>
                        <a:cubicBezTo>
                          <a:pt x="141" y="0"/>
                          <a:pt x="141" y="0"/>
                          <a:pt x="141" y="0"/>
                        </a:cubicBezTo>
                        <a:cubicBezTo>
                          <a:pt x="60" y="0"/>
                          <a:pt x="0" y="76"/>
                          <a:pt x="0" y="171"/>
                        </a:cubicBezTo>
                        <a:cubicBezTo>
                          <a:pt x="0" y="265"/>
                          <a:pt x="60" y="341"/>
                          <a:pt x="141" y="341"/>
                        </a:cubicBezTo>
                        <a:cubicBezTo>
                          <a:pt x="826" y="341"/>
                          <a:pt x="826" y="341"/>
                          <a:pt x="826" y="341"/>
                        </a:cubicBezTo>
                        <a:cubicBezTo>
                          <a:pt x="871" y="396"/>
                          <a:pt x="871" y="396"/>
                          <a:pt x="871" y="396"/>
                        </a:cubicBezTo>
                        <a:cubicBezTo>
                          <a:pt x="916" y="341"/>
                          <a:pt x="916" y="341"/>
                          <a:pt x="916" y="341"/>
                        </a:cubicBezTo>
                        <a:cubicBezTo>
                          <a:pt x="1601" y="341"/>
                          <a:pt x="1601" y="341"/>
                          <a:pt x="1601" y="341"/>
                        </a:cubicBezTo>
                        <a:cubicBezTo>
                          <a:pt x="1682" y="341"/>
                          <a:pt x="1742" y="265"/>
                          <a:pt x="1742" y="171"/>
                        </a:cubicBezTo>
                        <a:cubicBezTo>
                          <a:pt x="1742" y="76"/>
                          <a:pt x="1682" y="0"/>
                          <a:pt x="1601" y="0"/>
                        </a:cubicBez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marL="0" marR="0" lvl="0" indent="0" algn="ctr" defTabSz="814388" eaLnBrk="0" fontAlgn="base" latinLnBrk="0" hangingPunct="0">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02" name="Freeform 12">
                    <a:extLst>
                      <a:ext uri="{FF2B5EF4-FFF2-40B4-BE49-F238E27FC236}">
                        <a16:creationId xmlns:a16="http://schemas.microsoft.com/office/drawing/2014/main" id="{524EB4A5-9A25-4162-BD2F-6B7BEED8A5DA}"/>
                      </a:ext>
                    </a:extLst>
                  </p:cNvPr>
                  <p:cNvSpPr>
                    <a:spLocks/>
                  </p:cNvSpPr>
                  <p:nvPr/>
                </p:nvSpPr>
                <p:spPr bwMode="auto">
                  <a:xfrm>
                    <a:off x="3589338" y="3606800"/>
                    <a:ext cx="4414838" cy="1476375"/>
                  </a:xfrm>
                  <a:custGeom>
                    <a:avLst/>
                    <a:gdLst>
                      <a:gd name="T0" fmla="*/ 1044 w 1184"/>
                      <a:gd name="T1" fmla="*/ 0 h 396"/>
                      <a:gd name="T2" fmla="*/ 1043 w 1184"/>
                      <a:gd name="T3" fmla="*/ 0 h 396"/>
                      <a:gd name="T4" fmla="*/ 358 w 1184"/>
                      <a:gd name="T5" fmla="*/ 0 h 396"/>
                      <a:gd name="T6" fmla="*/ 313 w 1184"/>
                      <a:gd name="T7" fmla="*/ 55 h 396"/>
                      <a:gd name="T8" fmla="*/ 301 w 1184"/>
                      <a:gd name="T9" fmla="*/ 40 h 396"/>
                      <a:gd name="T10" fmla="*/ 0 w 1184"/>
                      <a:gd name="T11" fmla="*/ 341 h 396"/>
                      <a:gd name="T12" fmla="*/ 268 w 1184"/>
                      <a:gd name="T13" fmla="*/ 341 h 396"/>
                      <a:gd name="T14" fmla="*/ 268 w 1184"/>
                      <a:gd name="T15" fmla="*/ 341 h 396"/>
                      <a:gd name="T16" fmla="*/ 313 w 1184"/>
                      <a:gd name="T17" fmla="*/ 396 h 396"/>
                      <a:gd name="T18" fmla="*/ 358 w 1184"/>
                      <a:gd name="T19" fmla="*/ 341 h 396"/>
                      <a:gd name="T20" fmla="*/ 358 w 1184"/>
                      <a:gd name="T21" fmla="*/ 341 h 396"/>
                      <a:gd name="T22" fmla="*/ 1043 w 1184"/>
                      <a:gd name="T23" fmla="*/ 341 h 396"/>
                      <a:gd name="T24" fmla="*/ 1184 w 1184"/>
                      <a:gd name="T25" fmla="*/ 171 h 396"/>
                      <a:gd name="T26" fmla="*/ 1044 w 1184"/>
                      <a:gd name="T27" fmla="*/ 0 h 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4" h="396">
                        <a:moveTo>
                          <a:pt x="1044" y="0"/>
                        </a:moveTo>
                        <a:cubicBezTo>
                          <a:pt x="1043" y="0"/>
                          <a:pt x="1043" y="0"/>
                          <a:pt x="1043" y="0"/>
                        </a:cubicBezTo>
                        <a:cubicBezTo>
                          <a:pt x="358" y="0"/>
                          <a:pt x="358" y="0"/>
                          <a:pt x="358" y="0"/>
                        </a:cubicBezTo>
                        <a:cubicBezTo>
                          <a:pt x="313" y="55"/>
                          <a:pt x="313" y="55"/>
                          <a:pt x="313" y="55"/>
                        </a:cubicBezTo>
                        <a:cubicBezTo>
                          <a:pt x="301" y="40"/>
                          <a:pt x="301" y="40"/>
                          <a:pt x="301" y="40"/>
                        </a:cubicBezTo>
                        <a:cubicBezTo>
                          <a:pt x="0" y="341"/>
                          <a:pt x="0" y="341"/>
                          <a:pt x="0" y="341"/>
                        </a:cubicBezTo>
                        <a:cubicBezTo>
                          <a:pt x="268" y="341"/>
                          <a:pt x="268" y="341"/>
                          <a:pt x="268" y="341"/>
                        </a:cubicBezTo>
                        <a:cubicBezTo>
                          <a:pt x="268" y="341"/>
                          <a:pt x="268" y="341"/>
                          <a:pt x="268" y="341"/>
                        </a:cubicBezTo>
                        <a:cubicBezTo>
                          <a:pt x="313" y="396"/>
                          <a:pt x="313" y="396"/>
                          <a:pt x="313" y="396"/>
                        </a:cubicBezTo>
                        <a:cubicBezTo>
                          <a:pt x="358" y="341"/>
                          <a:pt x="358" y="341"/>
                          <a:pt x="358" y="341"/>
                        </a:cubicBezTo>
                        <a:cubicBezTo>
                          <a:pt x="358" y="341"/>
                          <a:pt x="358" y="341"/>
                          <a:pt x="358" y="341"/>
                        </a:cubicBezTo>
                        <a:cubicBezTo>
                          <a:pt x="1043" y="341"/>
                          <a:pt x="1043" y="341"/>
                          <a:pt x="1043" y="341"/>
                        </a:cubicBezTo>
                        <a:cubicBezTo>
                          <a:pt x="1124" y="341"/>
                          <a:pt x="1184" y="265"/>
                          <a:pt x="1184" y="171"/>
                        </a:cubicBezTo>
                        <a:cubicBezTo>
                          <a:pt x="1184" y="77"/>
                          <a:pt x="1124" y="1"/>
                          <a:pt x="1044" y="0"/>
                        </a:cubicBezTo>
                        <a:close/>
                      </a:path>
                    </a:pathLst>
                  </a:custGeom>
                  <a:gradFill rotWithShape="1">
                    <a:gsLst>
                      <a:gs pos="0">
                        <a:srgbClr val="000C16">
                          <a:alpha val="34901"/>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95" name="Group 49">
                  <a:extLst>
                    <a:ext uri="{FF2B5EF4-FFF2-40B4-BE49-F238E27FC236}">
                      <a16:creationId xmlns:a16="http://schemas.microsoft.com/office/drawing/2014/main" id="{B12204F2-EEE9-4F08-8B26-65BAAD845F71}"/>
                    </a:ext>
                  </a:extLst>
                </p:cNvPr>
                <p:cNvGrpSpPr>
                  <a:grpSpLocks/>
                </p:cNvGrpSpPr>
                <p:nvPr/>
              </p:nvGrpSpPr>
              <p:grpSpPr bwMode="auto">
                <a:xfrm>
                  <a:off x="1325563" y="2325688"/>
                  <a:ext cx="6497637" cy="1481137"/>
                  <a:chOff x="1509713" y="2333625"/>
                  <a:chExt cx="6497638" cy="1481138"/>
                </a:xfrm>
              </p:grpSpPr>
              <p:sp>
                <p:nvSpPr>
                  <p:cNvPr id="99" name="Freeform 8">
                    <a:extLst>
                      <a:ext uri="{FF2B5EF4-FFF2-40B4-BE49-F238E27FC236}">
                        <a16:creationId xmlns:a16="http://schemas.microsoft.com/office/drawing/2014/main" id="{211CBD86-E950-4426-A077-5DA2A4FE9126}"/>
                      </a:ext>
                    </a:extLst>
                  </p:cNvPr>
                  <p:cNvSpPr>
                    <a:spLocks/>
                  </p:cNvSpPr>
                  <p:nvPr/>
                </p:nvSpPr>
                <p:spPr bwMode="auto">
                  <a:xfrm>
                    <a:off x="1509713" y="2333625"/>
                    <a:ext cx="6494463" cy="1477963"/>
                  </a:xfrm>
                  <a:custGeom>
                    <a:avLst/>
                    <a:gdLst/>
                    <a:ahLst/>
                    <a:cxnLst>
                      <a:cxn ang="0">
                        <a:pos x="1601" y="0"/>
                      </a:cxn>
                      <a:cxn ang="0">
                        <a:pos x="141" y="0"/>
                      </a:cxn>
                      <a:cxn ang="0">
                        <a:pos x="0" y="171"/>
                      </a:cxn>
                      <a:cxn ang="0">
                        <a:pos x="141" y="341"/>
                      </a:cxn>
                      <a:cxn ang="0">
                        <a:pos x="826" y="341"/>
                      </a:cxn>
                      <a:cxn ang="0">
                        <a:pos x="871" y="396"/>
                      </a:cxn>
                      <a:cxn ang="0">
                        <a:pos x="916" y="341"/>
                      </a:cxn>
                      <a:cxn ang="0">
                        <a:pos x="1601" y="341"/>
                      </a:cxn>
                      <a:cxn ang="0">
                        <a:pos x="1742" y="171"/>
                      </a:cxn>
                      <a:cxn ang="0">
                        <a:pos x="1601" y="0"/>
                      </a:cxn>
                    </a:cxnLst>
                    <a:rect l="0" t="0" r="r" b="b"/>
                    <a:pathLst>
                      <a:path w="1742" h="396">
                        <a:moveTo>
                          <a:pt x="1601" y="0"/>
                        </a:moveTo>
                        <a:cubicBezTo>
                          <a:pt x="141" y="0"/>
                          <a:pt x="141" y="0"/>
                          <a:pt x="141" y="0"/>
                        </a:cubicBezTo>
                        <a:cubicBezTo>
                          <a:pt x="60" y="0"/>
                          <a:pt x="0" y="76"/>
                          <a:pt x="0" y="171"/>
                        </a:cubicBezTo>
                        <a:cubicBezTo>
                          <a:pt x="0" y="265"/>
                          <a:pt x="60" y="341"/>
                          <a:pt x="141" y="341"/>
                        </a:cubicBezTo>
                        <a:cubicBezTo>
                          <a:pt x="826" y="341"/>
                          <a:pt x="826" y="341"/>
                          <a:pt x="826" y="341"/>
                        </a:cubicBezTo>
                        <a:cubicBezTo>
                          <a:pt x="871" y="396"/>
                          <a:pt x="871" y="396"/>
                          <a:pt x="871" y="396"/>
                        </a:cubicBezTo>
                        <a:cubicBezTo>
                          <a:pt x="916" y="341"/>
                          <a:pt x="916" y="341"/>
                          <a:pt x="916" y="341"/>
                        </a:cubicBezTo>
                        <a:cubicBezTo>
                          <a:pt x="1601" y="341"/>
                          <a:pt x="1601" y="341"/>
                          <a:pt x="1601" y="341"/>
                        </a:cubicBezTo>
                        <a:cubicBezTo>
                          <a:pt x="1682" y="341"/>
                          <a:pt x="1742" y="265"/>
                          <a:pt x="1742" y="171"/>
                        </a:cubicBezTo>
                        <a:cubicBezTo>
                          <a:pt x="1742" y="76"/>
                          <a:pt x="1682" y="0"/>
                          <a:pt x="1601" y="0"/>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marL="0" marR="0" lvl="0" indent="0" algn="ctr" defTabSz="814388" eaLnBrk="0" fontAlgn="base" latinLnBrk="0" hangingPunct="0">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00" name="Freeform 13">
                    <a:extLst>
                      <a:ext uri="{FF2B5EF4-FFF2-40B4-BE49-F238E27FC236}">
                        <a16:creationId xmlns:a16="http://schemas.microsoft.com/office/drawing/2014/main" id="{E6953840-21CE-4382-99D0-ED92848FEC4C}"/>
                      </a:ext>
                    </a:extLst>
                  </p:cNvPr>
                  <p:cNvSpPr>
                    <a:spLocks/>
                  </p:cNvSpPr>
                  <p:nvPr/>
                </p:nvSpPr>
                <p:spPr bwMode="auto">
                  <a:xfrm>
                    <a:off x="4714876" y="2336800"/>
                    <a:ext cx="3292475" cy="1477963"/>
                  </a:xfrm>
                  <a:custGeom>
                    <a:avLst/>
                    <a:gdLst>
                      <a:gd name="T0" fmla="*/ 742 w 883"/>
                      <a:gd name="T1" fmla="*/ 0 h 396"/>
                      <a:gd name="T2" fmla="*/ 381 w 883"/>
                      <a:gd name="T3" fmla="*/ 0 h 396"/>
                      <a:gd name="T4" fmla="*/ 40 w 883"/>
                      <a:gd name="T5" fmla="*/ 341 h 396"/>
                      <a:gd name="T6" fmla="*/ 0 w 883"/>
                      <a:gd name="T7" fmla="*/ 381 h 396"/>
                      <a:gd name="T8" fmla="*/ 12 w 883"/>
                      <a:gd name="T9" fmla="*/ 396 h 396"/>
                      <a:gd name="T10" fmla="*/ 57 w 883"/>
                      <a:gd name="T11" fmla="*/ 341 h 396"/>
                      <a:gd name="T12" fmla="*/ 742 w 883"/>
                      <a:gd name="T13" fmla="*/ 341 h 396"/>
                      <a:gd name="T14" fmla="*/ 743 w 883"/>
                      <a:gd name="T15" fmla="*/ 341 h 396"/>
                      <a:gd name="T16" fmla="*/ 883 w 883"/>
                      <a:gd name="T17" fmla="*/ 171 h 396"/>
                      <a:gd name="T18" fmla="*/ 742 w 883"/>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3" h="396">
                        <a:moveTo>
                          <a:pt x="742" y="0"/>
                        </a:moveTo>
                        <a:cubicBezTo>
                          <a:pt x="381" y="0"/>
                          <a:pt x="381" y="0"/>
                          <a:pt x="381" y="0"/>
                        </a:cubicBezTo>
                        <a:cubicBezTo>
                          <a:pt x="40" y="341"/>
                          <a:pt x="40" y="341"/>
                          <a:pt x="40" y="341"/>
                        </a:cubicBezTo>
                        <a:cubicBezTo>
                          <a:pt x="0" y="381"/>
                          <a:pt x="0" y="381"/>
                          <a:pt x="0" y="381"/>
                        </a:cubicBezTo>
                        <a:cubicBezTo>
                          <a:pt x="12" y="396"/>
                          <a:pt x="12" y="396"/>
                          <a:pt x="12" y="396"/>
                        </a:cubicBezTo>
                        <a:cubicBezTo>
                          <a:pt x="57" y="341"/>
                          <a:pt x="57" y="341"/>
                          <a:pt x="57" y="341"/>
                        </a:cubicBezTo>
                        <a:cubicBezTo>
                          <a:pt x="742" y="341"/>
                          <a:pt x="742" y="341"/>
                          <a:pt x="742" y="341"/>
                        </a:cubicBezTo>
                        <a:cubicBezTo>
                          <a:pt x="742" y="341"/>
                          <a:pt x="742" y="341"/>
                          <a:pt x="743" y="341"/>
                        </a:cubicBezTo>
                        <a:cubicBezTo>
                          <a:pt x="823" y="341"/>
                          <a:pt x="883" y="265"/>
                          <a:pt x="883" y="171"/>
                        </a:cubicBezTo>
                        <a:cubicBezTo>
                          <a:pt x="883" y="76"/>
                          <a:pt x="823" y="0"/>
                          <a:pt x="742" y="0"/>
                        </a:cubicBez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96" name="Group 50">
                  <a:extLst>
                    <a:ext uri="{FF2B5EF4-FFF2-40B4-BE49-F238E27FC236}">
                      <a16:creationId xmlns:a16="http://schemas.microsoft.com/office/drawing/2014/main" id="{4F3B009C-BB98-4EA5-BC33-CF3AE026004E}"/>
                    </a:ext>
                  </a:extLst>
                </p:cNvPr>
                <p:cNvGrpSpPr>
                  <a:grpSpLocks/>
                </p:cNvGrpSpPr>
                <p:nvPr/>
              </p:nvGrpSpPr>
              <p:grpSpPr bwMode="auto">
                <a:xfrm>
                  <a:off x="1325563" y="1054100"/>
                  <a:ext cx="6494462" cy="1477963"/>
                  <a:chOff x="1509713" y="1062038"/>
                  <a:chExt cx="6494463" cy="1477963"/>
                </a:xfrm>
              </p:grpSpPr>
              <p:sp>
                <p:nvSpPr>
                  <p:cNvPr id="97" name="Freeform 9">
                    <a:extLst>
                      <a:ext uri="{FF2B5EF4-FFF2-40B4-BE49-F238E27FC236}">
                        <a16:creationId xmlns:a16="http://schemas.microsoft.com/office/drawing/2014/main" id="{2E9C1EAC-9AB1-42C7-B567-C6D659DD20DD}"/>
                      </a:ext>
                    </a:extLst>
                  </p:cNvPr>
                  <p:cNvSpPr>
                    <a:spLocks/>
                  </p:cNvSpPr>
                  <p:nvPr/>
                </p:nvSpPr>
                <p:spPr bwMode="auto">
                  <a:xfrm>
                    <a:off x="1509713" y="1062038"/>
                    <a:ext cx="6494463" cy="1477963"/>
                  </a:xfrm>
                  <a:custGeom>
                    <a:avLst/>
                    <a:gdLst/>
                    <a:ahLst/>
                    <a:cxnLst>
                      <a:cxn ang="0">
                        <a:pos x="1601" y="0"/>
                      </a:cxn>
                      <a:cxn ang="0">
                        <a:pos x="141" y="0"/>
                      </a:cxn>
                      <a:cxn ang="0">
                        <a:pos x="0" y="170"/>
                      </a:cxn>
                      <a:cxn ang="0">
                        <a:pos x="141" y="341"/>
                      </a:cxn>
                      <a:cxn ang="0">
                        <a:pos x="826" y="341"/>
                      </a:cxn>
                      <a:cxn ang="0">
                        <a:pos x="871" y="396"/>
                      </a:cxn>
                      <a:cxn ang="0">
                        <a:pos x="916" y="341"/>
                      </a:cxn>
                      <a:cxn ang="0">
                        <a:pos x="1601" y="341"/>
                      </a:cxn>
                      <a:cxn ang="0">
                        <a:pos x="1742" y="170"/>
                      </a:cxn>
                      <a:cxn ang="0">
                        <a:pos x="1601" y="0"/>
                      </a:cxn>
                    </a:cxnLst>
                    <a:rect l="0" t="0" r="r" b="b"/>
                    <a:pathLst>
                      <a:path w="1742" h="396">
                        <a:moveTo>
                          <a:pt x="1601" y="0"/>
                        </a:moveTo>
                        <a:cubicBezTo>
                          <a:pt x="141" y="0"/>
                          <a:pt x="141" y="0"/>
                          <a:pt x="141" y="0"/>
                        </a:cubicBezTo>
                        <a:cubicBezTo>
                          <a:pt x="60" y="0"/>
                          <a:pt x="0" y="76"/>
                          <a:pt x="0" y="170"/>
                        </a:cubicBezTo>
                        <a:cubicBezTo>
                          <a:pt x="0" y="265"/>
                          <a:pt x="60" y="341"/>
                          <a:pt x="141" y="341"/>
                        </a:cubicBezTo>
                        <a:cubicBezTo>
                          <a:pt x="826" y="341"/>
                          <a:pt x="826" y="341"/>
                          <a:pt x="826" y="341"/>
                        </a:cubicBezTo>
                        <a:cubicBezTo>
                          <a:pt x="871" y="396"/>
                          <a:pt x="871" y="396"/>
                          <a:pt x="871" y="396"/>
                        </a:cubicBezTo>
                        <a:cubicBezTo>
                          <a:pt x="916" y="341"/>
                          <a:pt x="916" y="341"/>
                          <a:pt x="916" y="341"/>
                        </a:cubicBezTo>
                        <a:cubicBezTo>
                          <a:pt x="1601" y="341"/>
                          <a:pt x="1601" y="341"/>
                          <a:pt x="1601" y="341"/>
                        </a:cubicBezTo>
                        <a:cubicBezTo>
                          <a:pt x="1682" y="341"/>
                          <a:pt x="1742" y="265"/>
                          <a:pt x="1742" y="170"/>
                        </a:cubicBezTo>
                        <a:cubicBezTo>
                          <a:pt x="1742" y="76"/>
                          <a:pt x="1682" y="0"/>
                          <a:pt x="1601" y="0"/>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marL="0" marR="0" lvl="0" indent="0" algn="ctr" defTabSz="814388" eaLnBrk="0" fontAlgn="base" latinLnBrk="0" hangingPunct="0">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98" name="Freeform 14">
                    <a:extLst>
                      <a:ext uri="{FF2B5EF4-FFF2-40B4-BE49-F238E27FC236}">
                        <a16:creationId xmlns:a16="http://schemas.microsoft.com/office/drawing/2014/main" id="{D2758489-8665-40AF-921E-2D8CDAA4B757}"/>
                      </a:ext>
                    </a:extLst>
                  </p:cNvPr>
                  <p:cNvSpPr>
                    <a:spLocks/>
                  </p:cNvSpPr>
                  <p:nvPr/>
                </p:nvSpPr>
                <p:spPr bwMode="auto">
                  <a:xfrm>
                    <a:off x="6132513" y="1074738"/>
                    <a:ext cx="1871663" cy="1271588"/>
                  </a:xfrm>
                  <a:custGeom>
                    <a:avLst/>
                    <a:gdLst>
                      <a:gd name="T0" fmla="*/ 361 w 502"/>
                      <a:gd name="T1" fmla="*/ 341 h 341"/>
                      <a:gd name="T2" fmla="*/ 502 w 502"/>
                      <a:gd name="T3" fmla="*/ 170 h 341"/>
                      <a:gd name="T4" fmla="*/ 361 w 502"/>
                      <a:gd name="T5" fmla="*/ 0 h 341"/>
                      <a:gd name="T6" fmla="*/ 341 w 502"/>
                      <a:gd name="T7" fmla="*/ 0 h 341"/>
                      <a:gd name="T8" fmla="*/ 0 w 502"/>
                      <a:gd name="T9" fmla="*/ 341 h 341"/>
                      <a:gd name="T10" fmla="*/ 361 w 502"/>
                      <a:gd name="T11" fmla="*/ 341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2" h="341">
                        <a:moveTo>
                          <a:pt x="361" y="341"/>
                        </a:moveTo>
                        <a:cubicBezTo>
                          <a:pt x="442" y="341"/>
                          <a:pt x="502" y="265"/>
                          <a:pt x="502" y="170"/>
                        </a:cubicBezTo>
                        <a:cubicBezTo>
                          <a:pt x="502" y="76"/>
                          <a:pt x="442" y="0"/>
                          <a:pt x="361" y="0"/>
                        </a:cubicBezTo>
                        <a:cubicBezTo>
                          <a:pt x="341" y="0"/>
                          <a:pt x="341" y="0"/>
                          <a:pt x="341" y="0"/>
                        </a:cubicBezTo>
                        <a:cubicBezTo>
                          <a:pt x="0" y="341"/>
                          <a:pt x="0" y="341"/>
                          <a:pt x="0" y="341"/>
                        </a:cubicBezTo>
                        <a:lnTo>
                          <a:pt x="361" y="341"/>
                        </a:ln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90" name="Oval 27">
                <a:extLst>
                  <a:ext uri="{FF2B5EF4-FFF2-40B4-BE49-F238E27FC236}">
                    <a16:creationId xmlns:a16="http://schemas.microsoft.com/office/drawing/2014/main" id="{E522DE4A-0118-46D2-81A5-4045E2DE2CCB}"/>
                  </a:ext>
                </a:extLst>
              </p:cNvPr>
              <p:cNvSpPr>
                <a:spLocks noChangeArrowheads="1"/>
              </p:cNvSpPr>
              <p:nvPr/>
            </p:nvSpPr>
            <p:spPr bwMode="auto">
              <a:xfrm>
                <a:off x="990600" y="1562100"/>
                <a:ext cx="7162800" cy="461963"/>
              </a:xfrm>
              <a:prstGeom prst="rect">
                <a:avLst/>
              </a:prstGeom>
              <a:noFill/>
              <a:effectLst>
                <a:outerShdw blurRad="38100" dist="25400" dir="5400000" algn="tl" rotWithShape="0">
                  <a:srgbClr val="000000">
                    <a:alpha val="27000"/>
                  </a:srgbClr>
                </a:outerShdw>
              </a:effectLst>
            </p:spPr>
            <p:txBody>
              <a:bodyPr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
            <p:nvSpPr>
              <p:cNvPr id="91" name="Oval 27">
                <a:extLst>
                  <a:ext uri="{FF2B5EF4-FFF2-40B4-BE49-F238E27FC236}">
                    <a16:creationId xmlns:a16="http://schemas.microsoft.com/office/drawing/2014/main" id="{F56E0D1F-007A-4962-8A24-9CA0E81EF2B6}"/>
                  </a:ext>
                </a:extLst>
              </p:cNvPr>
              <p:cNvSpPr>
                <a:spLocks noChangeArrowheads="1"/>
              </p:cNvSpPr>
              <p:nvPr/>
            </p:nvSpPr>
            <p:spPr bwMode="auto">
              <a:xfrm>
                <a:off x="990600" y="2836863"/>
                <a:ext cx="7162800" cy="461962"/>
              </a:xfrm>
              <a:prstGeom prst="rect">
                <a:avLst/>
              </a:prstGeom>
              <a:noFill/>
              <a:effectLst>
                <a:outerShdw blurRad="38100" dist="25400" dir="5400000" algn="tl" rotWithShape="0">
                  <a:srgbClr val="000000">
                    <a:alpha val="27000"/>
                  </a:srgb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
            <p:nvSpPr>
              <p:cNvPr id="92" name="Oval 27">
                <a:extLst>
                  <a:ext uri="{FF2B5EF4-FFF2-40B4-BE49-F238E27FC236}">
                    <a16:creationId xmlns:a16="http://schemas.microsoft.com/office/drawing/2014/main" id="{ABEF396E-736E-4969-BD23-0DE36A7683EE}"/>
                  </a:ext>
                </a:extLst>
              </p:cNvPr>
              <p:cNvSpPr>
                <a:spLocks noChangeArrowheads="1"/>
              </p:cNvSpPr>
              <p:nvPr/>
            </p:nvSpPr>
            <p:spPr bwMode="auto">
              <a:xfrm>
                <a:off x="1012825" y="4256087"/>
                <a:ext cx="7162800" cy="461963"/>
              </a:xfrm>
              <a:prstGeom prst="rect">
                <a:avLst/>
              </a:prstGeom>
              <a:noFill/>
              <a:effectLst>
                <a:outerShdw blurRad="38100" dist="25400" dir="5400000" algn="tl" rotWithShape="0">
                  <a:srgbClr val="000000">
                    <a:alpha val="27000"/>
                  </a:srgb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FF"/>
                  </a:solidFill>
                  <a:effectLst/>
                  <a:uLnTx/>
                  <a:uFillTx/>
                  <a:cs typeface="Arial"/>
                </a:endParaRPr>
              </a:p>
            </p:txBody>
          </p:sp>
        </p:grpSp>
        <p:sp>
          <p:nvSpPr>
            <p:cNvPr id="88" name="TextBox 87">
              <a:extLst>
                <a:ext uri="{FF2B5EF4-FFF2-40B4-BE49-F238E27FC236}">
                  <a16:creationId xmlns:a16="http://schemas.microsoft.com/office/drawing/2014/main" id="{BFB42244-0C56-4A39-BD70-F9560CCC3344}"/>
                </a:ext>
              </a:extLst>
            </p:cNvPr>
            <p:cNvSpPr txBox="1"/>
            <p:nvPr/>
          </p:nvSpPr>
          <p:spPr>
            <a:xfrm rot="19402135">
              <a:off x="1457748" y="3622341"/>
              <a:ext cx="3613656" cy="611425"/>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REPEAT AS NEEDED</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Title 2">
            <a:extLst>
              <a:ext uri="{FF2B5EF4-FFF2-40B4-BE49-F238E27FC236}">
                <a16:creationId xmlns:a16="http://schemas.microsoft.com/office/drawing/2014/main" id="{1BF9BA8E-6A58-42FD-861A-38385554C02F}"/>
              </a:ext>
            </a:extLst>
          </p:cNvPr>
          <p:cNvSpPr>
            <a:spLocks noGrp="1"/>
          </p:cNvSpPr>
          <p:nvPr>
            <p:ph type="title"/>
          </p:nvPr>
        </p:nvSpPr>
        <p:spPr>
          <a:xfrm>
            <a:off x="304801" y="63499"/>
            <a:ext cx="10137776" cy="858838"/>
          </a:xfrm>
        </p:spPr>
        <p:txBody>
          <a:bodyPr/>
          <a:lstStyle/>
          <a:p>
            <a:pPr algn="l"/>
            <a:br>
              <a:rPr lang="en-US" dirty="0"/>
            </a:br>
            <a:endParaRPr lang="en-US" alt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AB148A8-D567-4FBA-8E7E-E8458DDEA7AA}"/>
              </a:ext>
            </a:extLst>
          </p:cNvPr>
          <p:cNvSpPr txBox="1"/>
          <p:nvPr/>
        </p:nvSpPr>
        <p:spPr>
          <a:xfrm>
            <a:off x="69168" y="309247"/>
            <a:ext cx="10963710" cy="800219"/>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Moving forward, there will be more than one list posted on our website.</a:t>
            </a:r>
            <a:endParaRPr lang="en-US" sz="2800" b="1" dirty="0"/>
          </a:p>
          <a:p>
            <a:endParaRPr lang="en-US" dirty="0"/>
          </a:p>
        </p:txBody>
      </p:sp>
      <p:pic>
        <p:nvPicPr>
          <p:cNvPr id="37" name="Picture 36">
            <a:extLst>
              <a:ext uri="{FF2B5EF4-FFF2-40B4-BE49-F238E27FC236}">
                <a16:creationId xmlns:a16="http://schemas.microsoft.com/office/drawing/2014/main" id="{9BA1624D-258C-412E-8071-5DED6A86302A}"/>
              </a:ext>
            </a:extLst>
          </p:cNvPr>
          <p:cNvPicPr>
            <a:picLocks noChangeAspect="1"/>
          </p:cNvPicPr>
          <p:nvPr/>
        </p:nvPicPr>
        <p:blipFill>
          <a:blip r:embed="rId3" cstate="print"/>
          <a:stretch>
            <a:fillRect/>
          </a:stretch>
        </p:blipFill>
        <p:spPr>
          <a:xfrm>
            <a:off x="11018643" y="354806"/>
            <a:ext cx="935667" cy="914400"/>
          </a:xfrm>
          <a:prstGeom prst="rect">
            <a:avLst/>
          </a:prstGeom>
        </p:spPr>
      </p:pic>
      <p:sp>
        <p:nvSpPr>
          <p:cNvPr id="3" name="Rectangle 2">
            <a:extLst>
              <a:ext uri="{FF2B5EF4-FFF2-40B4-BE49-F238E27FC236}">
                <a16:creationId xmlns:a16="http://schemas.microsoft.com/office/drawing/2014/main" id="{49C19BE6-E755-4C45-B4D9-78C0A0F5618B}"/>
              </a:ext>
            </a:extLst>
          </p:cNvPr>
          <p:cNvSpPr/>
          <p:nvPr/>
        </p:nvSpPr>
        <p:spPr>
          <a:xfrm>
            <a:off x="72517" y="1133376"/>
            <a:ext cx="4114800" cy="615553"/>
          </a:xfrm>
          <a:prstGeom prst="rect">
            <a:avLst/>
          </a:prstGeom>
        </p:spPr>
        <p:txBody>
          <a:bodyPr wrap="square">
            <a:spAutoFit/>
          </a:bodyPr>
          <a:lstStyle/>
          <a:p>
            <a:pPr lvl="0"/>
            <a:r>
              <a:rPr lang="en-US" b="1" dirty="0">
                <a:solidFill>
                  <a:srgbClr val="00467A"/>
                </a:solidFill>
                <a:latin typeface="Calibri" panose="020F0502020204030204" pitchFamily="34" charset="0"/>
                <a:cs typeface="Calibri" panose="020F0502020204030204" pitchFamily="34" charset="0"/>
              </a:rPr>
              <a:t>January, 2019</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“Final 2018 Not-Supported List”</a:t>
            </a:r>
          </a:p>
        </p:txBody>
      </p:sp>
      <p:sp>
        <p:nvSpPr>
          <p:cNvPr id="4" name="TextBox 3">
            <a:extLst>
              <a:ext uri="{FF2B5EF4-FFF2-40B4-BE49-F238E27FC236}">
                <a16:creationId xmlns:a16="http://schemas.microsoft.com/office/drawing/2014/main" id="{E3BA971D-054C-439A-849A-3FA80ADCA8B2}"/>
              </a:ext>
            </a:extLst>
          </p:cNvPr>
          <p:cNvSpPr txBox="1"/>
          <p:nvPr/>
        </p:nvSpPr>
        <p:spPr>
          <a:xfrm>
            <a:off x="1557682" y="1787432"/>
            <a:ext cx="3976986" cy="892552"/>
          </a:xfrm>
          <a:prstGeom prst="rect">
            <a:avLst/>
          </a:prstGeom>
          <a:noFill/>
        </p:spPr>
        <p:txBody>
          <a:bodyPr wrap="none" rtlCol="0">
            <a:spAutoFit/>
          </a:bodyPr>
          <a:lstStyle/>
          <a:p>
            <a:pPr lvl="0"/>
            <a:r>
              <a:rPr lang="en-US" b="1" dirty="0">
                <a:solidFill>
                  <a:srgbClr val="00467A"/>
                </a:solidFill>
                <a:latin typeface="Calibri" panose="020F0502020204030204" pitchFamily="34" charset="0"/>
                <a:cs typeface="Calibri" panose="020F0502020204030204" pitchFamily="34" charset="0"/>
              </a:rPr>
              <a:t>April, 2019</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“Final 2018 Not-Supported List, version 2”</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“Q1, 2019 Not-Supported List”</a:t>
            </a:r>
          </a:p>
        </p:txBody>
      </p:sp>
      <p:sp>
        <p:nvSpPr>
          <p:cNvPr id="5" name="TextBox 4">
            <a:extLst>
              <a:ext uri="{FF2B5EF4-FFF2-40B4-BE49-F238E27FC236}">
                <a16:creationId xmlns:a16="http://schemas.microsoft.com/office/drawing/2014/main" id="{AD83A8EA-099E-4648-B597-FD2E5FFF2AB8}"/>
              </a:ext>
            </a:extLst>
          </p:cNvPr>
          <p:cNvSpPr txBox="1"/>
          <p:nvPr/>
        </p:nvSpPr>
        <p:spPr>
          <a:xfrm>
            <a:off x="2809418" y="2667030"/>
            <a:ext cx="3976986" cy="1169551"/>
          </a:xfrm>
          <a:prstGeom prst="rect">
            <a:avLst/>
          </a:prstGeom>
          <a:noFill/>
        </p:spPr>
        <p:txBody>
          <a:bodyPr wrap="none" rtlCol="0">
            <a:spAutoFit/>
          </a:bodyPr>
          <a:lstStyle/>
          <a:p>
            <a:pPr lvl="0"/>
            <a:r>
              <a:rPr lang="en-US" b="1" dirty="0">
                <a:solidFill>
                  <a:srgbClr val="00467A"/>
                </a:solidFill>
                <a:latin typeface="Calibri" panose="020F0502020204030204" pitchFamily="34" charset="0"/>
                <a:cs typeface="Calibri" panose="020F0502020204030204" pitchFamily="34" charset="0"/>
              </a:rPr>
              <a:t>July, 2019</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“Final 2018 Not-Supported List, version 3”</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“Q2, 2019 Not-Supported List”</a:t>
            </a:r>
          </a:p>
          <a:p>
            <a:endParaRPr lang="en-US" dirty="0"/>
          </a:p>
        </p:txBody>
      </p:sp>
      <p:sp>
        <p:nvSpPr>
          <p:cNvPr id="6" name="TextBox 5">
            <a:extLst>
              <a:ext uri="{FF2B5EF4-FFF2-40B4-BE49-F238E27FC236}">
                <a16:creationId xmlns:a16="http://schemas.microsoft.com/office/drawing/2014/main" id="{7D460BC2-6B39-4A8A-BE4F-5E20486012AF}"/>
              </a:ext>
            </a:extLst>
          </p:cNvPr>
          <p:cNvSpPr txBox="1"/>
          <p:nvPr/>
        </p:nvSpPr>
        <p:spPr>
          <a:xfrm>
            <a:off x="4053595" y="3553409"/>
            <a:ext cx="3976986" cy="1169551"/>
          </a:xfrm>
          <a:prstGeom prst="rect">
            <a:avLst/>
          </a:prstGeom>
          <a:noFill/>
        </p:spPr>
        <p:txBody>
          <a:bodyPr wrap="none" rtlCol="0">
            <a:spAutoFit/>
          </a:bodyPr>
          <a:lstStyle/>
          <a:p>
            <a:pPr lvl="0"/>
            <a:r>
              <a:rPr lang="en-US" b="1" dirty="0">
                <a:solidFill>
                  <a:srgbClr val="00467A"/>
                </a:solidFill>
                <a:latin typeface="Calibri" panose="020F0502020204030204" pitchFamily="34" charset="0"/>
                <a:cs typeface="Calibri" panose="020F0502020204030204" pitchFamily="34" charset="0"/>
              </a:rPr>
              <a:t>October, 2019</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“Final 2018 Not-Supported List, version 4”</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“Q3, 2019 Not-Supported List”</a:t>
            </a:r>
          </a:p>
          <a:p>
            <a:endParaRPr lang="en-US" dirty="0"/>
          </a:p>
        </p:txBody>
      </p:sp>
      <p:sp>
        <p:nvSpPr>
          <p:cNvPr id="9" name="TextBox 8">
            <a:extLst>
              <a:ext uri="{FF2B5EF4-FFF2-40B4-BE49-F238E27FC236}">
                <a16:creationId xmlns:a16="http://schemas.microsoft.com/office/drawing/2014/main" id="{9A1D369D-CF91-4CE0-B33F-07CE8A474EA9}"/>
              </a:ext>
            </a:extLst>
          </p:cNvPr>
          <p:cNvSpPr txBox="1"/>
          <p:nvPr/>
        </p:nvSpPr>
        <p:spPr>
          <a:xfrm>
            <a:off x="5420266" y="4509469"/>
            <a:ext cx="3464025" cy="892552"/>
          </a:xfrm>
          <a:prstGeom prst="rect">
            <a:avLst/>
          </a:prstGeom>
          <a:noFill/>
        </p:spPr>
        <p:txBody>
          <a:bodyPr wrap="none" rtlCol="0">
            <a:spAutoFit/>
          </a:bodyPr>
          <a:lstStyle/>
          <a:p>
            <a:pPr lvl="0"/>
            <a:r>
              <a:rPr lang="en-US" b="1" dirty="0">
                <a:solidFill>
                  <a:srgbClr val="00467A"/>
                </a:solidFill>
                <a:latin typeface="Calibri" panose="020F0502020204030204" pitchFamily="34" charset="0"/>
                <a:cs typeface="Calibri" panose="020F0502020204030204" pitchFamily="34" charset="0"/>
              </a:rPr>
              <a:t>January, 2020</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“Finalized 2018 Not-Supported List”</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“Final 2019 Not-Supported List”</a:t>
            </a:r>
          </a:p>
        </p:txBody>
      </p:sp>
      <p:grpSp>
        <p:nvGrpSpPr>
          <p:cNvPr id="15" name="Group 14">
            <a:extLst>
              <a:ext uri="{FF2B5EF4-FFF2-40B4-BE49-F238E27FC236}">
                <a16:creationId xmlns:a16="http://schemas.microsoft.com/office/drawing/2014/main" id="{2A140563-8182-4187-A58C-2D9185A1AA0E}"/>
              </a:ext>
            </a:extLst>
          </p:cNvPr>
          <p:cNvGrpSpPr/>
          <p:nvPr/>
        </p:nvGrpSpPr>
        <p:grpSpPr>
          <a:xfrm>
            <a:off x="487873" y="2893587"/>
            <a:ext cx="969956" cy="1298703"/>
            <a:chOff x="9067800" y="1056210"/>
            <a:chExt cx="969956" cy="1298703"/>
          </a:xfrm>
        </p:grpSpPr>
        <p:pic>
          <p:nvPicPr>
            <p:cNvPr id="8" name="Picture 7">
              <a:extLst>
                <a:ext uri="{FF2B5EF4-FFF2-40B4-BE49-F238E27FC236}">
                  <a16:creationId xmlns:a16="http://schemas.microsoft.com/office/drawing/2014/main" id="{A3F5A5AB-26B9-415F-AA41-D0769AAE3D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00" r="17778" b="19903"/>
            <a:stretch/>
          </p:blipFill>
          <p:spPr>
            <a:xfrm>
              <a:off x="9067800" y="1235829"/>
              <a:ext cx="869341" cy="1119084"/>
            </a:xfrm>
            <a:prstGeom prst="rect">
              <a:avLst/>
            </a:prstGeom>
          </p:spPr>
        </p:pic>
        <p:sp>
          <p:nvSpPr>
            <p:cNvPr id="13" name="TextBox 12">
              <a:extLst>
                <a:ext uri="{FF2B5EF4-FFF2-40B4-BE49-F238E27FC236}">
                  <a16:creationId xmlns:a16="http://schemas.microsoft.com/office/drawing/2014/main" id="{6A0D9F43-D8B2-4583-87FD-2C5B52D8AE3B}"/>
                </a:ext>
              </a:extLst>
            </p:cNvPr>
            <p:cNvSpPr txBox="1"/>
            <p:nvPr/>
          </p:nvSpPr>
          <p:spPr>
            <a:xfrm>
              <a:off x="9103964" y="1056210"/>
              <a:ext cx="933792" cy="307777"/>
            </a:xfrm>
            <a:prstGeom prst="rect">
              <a:avLst/>
            </a:prstGeom>
            <a:noFill/>
          </p:spPr>
          <p:txBody>
            <a:bodyPr wrap="square" rtlCol="0">
              <a:spAutoFit/>
            </a:bodyPr>
            <a:lstStyle/>
            <a:p>
              <a:r>
                <a:rPr lang="en-US" sz="1400" dirty="0"/>
                <a:t>2018</a:t>
              </a:r>
            </a:p>
          </p:txBody>
        </p:sp>
      </p:grpSp>
      <p:grpSp>
        <p:nvGrpSpPr>
          <p:cNvPr id="16" name="Group 15">
            <a:extLst>
              <a:ext uri="{FF2B5EF4-FFF2-40B4-BE49-F238E27FC236}">
                <a16:creationId xmlns:a16="http://schemas.microsoft.com/office/drawing/2014/main" id="{765E9C81-D36E-41AF-8394-E153C3C6D435}"/>
              </a:ext>
            </a:extLst>
          </p:cNvPr>
          <p:cNvGrpSpPr/>
          <p:nvPr/>
        </p:nvGrpSpPr>
        <p:grpSpPr>
          <a:xfrm>
            <a:off x="500242" y="4100091"/>
            <a:ext cx="1687348" cy="1295757"/>
            <a:chOff x="9093467" y="2527343"/>
            <a:chExt cx="1687348" cy="1295757"/>
          </a:xfrm>
        </p:grpSpPr>
        <p:grpSp>
          <p:nvGrpSpPr>
            <p:cNvPr id="11" name="Group 10">
              <a:extLst>
                <a:ext uri="{FF2B5EF4-FFF2-40B4-BE49-F238E27FC236}">
                  <a16:creationId xmlns:a16="http://schemas.microsoft.com/office/drawing/2014/main" id="{09B1EBDD-3555-459C-90EE-AC7AF1CE2A89}"/>
                </a:ext>
              </a:extLst>
            </p:cNvPr>
            <p:cNvGrpSpPr/>
            <p:nvPr/>
          </p:nvGrpSpPr>
          <p:grpSpPr>
            <a:xfrm>
              <a:off x="9093467" y="2685594"/>
              <a:ext cx="1687348" cy="1137506"/>
              <a:chOff x="6858000" y="2266992"/>
              <a:chExt cx="1687348" cy="1137506"/>
            </a:xfrm>
          </p:grpSpPr>
          <p:pic>
            <p:nvPicPr>
              <p:cNvPr id="68" name="Picture 67">
                <a:extLst>
                  <a:ext uri="{FF2B5EF4-FFF2-40B4-BE49-F238E27FC236}">
                    <a16:creationId xmlns:a16="http://schemas.microsoft.com/office/drawing/2014/main" id="{1734821C-DD3D-4330-86E7-EAE232377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00" r="17778" b="19903"/>
              <a:stretch/>
            </p:blipFill>
            <p:spPr>
              <a:xfrm>
                <a:off x="6858000" y="2266992"/>
                <a:ext cx="869341" cy="1119084"/>
              </a:xfrm>
              <a:prstGeom prst="rect">
                <a:avLst/>
              </a:prstGeom>
            </p:spPr>
          </p:pic>
          <p:pic>
            <p:nvPicPr>
              <p:cNvPr id="69" name="Picture 68">
                <a:extLst>
                  <a:ext uri="{FF2B5EF4-FFF2-40B4-BE49-F238E27FC236}">
                    <a16:creationId xmlns:a16="http://schemas.microsoft.com/office/drawing/2014/main" id="{1AAE3296-A54B-4480-B975-9547F99402AC}"/>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20000" r="17778" b="19903"/>
              <a:stretch/>
            </p:blipFill>
            <p:spPr>
              <a:xfrm>
                <a:off x="7676007" y="2285414"/>
                <a:ext cx="869341" cy="1119084"/>
              </a:xfrm>
              <a:prstGeom prst="rect">
                <a:avLst/>
              </a:prstGeom>
            </p:spPr>
          </p:pic>
        </p:grpSp>
        <p:sp>
          <p:nvSpPr>
            <p:cNvPr id="74" name="TextBox 73">
              <a:extLst>
                <a:ext uri="{FF2B5EF4-FFF2-40B4-BE49-F238E27FC236}">
                  <a16:creationId xmlns:a16="http://schemas.microsoft.com/office/drawing/2014/main" id="{9F2C5F12-1183-419C-84D2-0C3B35254FF8}"/>
                </a:ext>
              </a:extLst>
            </p:cNvPr>
            <p:cNvSpPr txBox="1"/>
            <p:nvPr/>
          </p:nvSpPr>
          <p:spPr>
            <a:xfrm>
              <a:off x="9570860" y="2527343"/>
              <a:ext cx="933792" cy="307777"/>
            </a:xfrm>
            <a:prstGeom prst="rect">
              <a:avLst/>
            </a:prstGeom>
            <a:noFill/>
          </p:spPr>
          <p:txBody>
            <a:bodyPr wrap="square" rtlCol="0">
              <a:spAutoFit/>
            </a:bodyPr>
            <a:lstStyle/>
            <a:p>
              <a:r>
                <a:rPr lang="en-US" sz="1400" dirty="0"/>
                <a:t>2019</a:t>
              </a:r>
            </a:p>
          </p:txBody>
        </p:sp>
      </p:grpSp>
      <p:grpSp>
        <p:nvGrpSpPr>
          <p:cNvPr id="17" name="Group 16">
            <a:extLst>
              <a:ext uri="{FF2B5EF4-FFF2-40B4-BE49-F238E27FC236}">
                <a16:creationId xmlns:a16="http://schemas.microsoft.com/office/drawing/2014/main" id="{8ED3725C-5954-4C64-B8E2-B8125543C434}"/>
              </a:ext>
            </a:extLst>
          </p:cNvPr>
          <p:cNvGrpSpPr/>
          <p:nvPr/>
        </p:nvGrpSpPr>
        <p:grpSpPr>
          <a:xfrm>
            <a:off x="545875" y="5315149"/>
            <a:ext cx="2505355" cy="1300605"/>
            <a:chOff x="9686645" y="4519607"/>
            <a:chExt cx="2505355" cy="1300605"/>
          </a:xfrm>
        </p:grpSpPr>
        <p:grpSp>
          <p:nvGrpSpPr>
            <p:cNvPr id="12" name="Group 11">
              <a:extLst>
                <a:ext uri="{FF2B5EF4-FFF2-40B4-BE49-F238E27FC236}">
                  <a16:creationId xmlns:a16="http://schemas.microsoft.com/office/drawing/2014/main" id="{EAFF170D-BD06-40DE-8AF8-4EA4AEE9B083}"/>
                </a:ext>
              </a:extLst>
            </p:cNvPr>
            <p:cNvGrpSpPr/>
            <p:nvPr/>
          </p:nvGrpSpPr>
          <p:grpSpPr>
            <a:xfrm>
              <a:off x="9686645" y="4682706"/>
              <a:ext cx="2505355" cy="1137506"/>
              <a:chOff x="9097945" y="4294964"/>
              <a:chExt cx="2505355" cy="1137506"/>
            </a:xfrm>
          </p:grpSpPr>
          <p:grpSp>
            <p:nvGrpSpPr>
              <p:cNvPr id="70" name="Group 69">
                <a:extLst>
                  <a:ext uri="{FF2B5EF4-FFF2-40B4-BE49-F238E27FC236}">
                    <a16:creationId xmlns:a16="http://schemas.microsoft.com/office/drawing/2014/main" id="{E41522E9-23FC-43B0-B1FF-1E51DF53E494}"/>
                  </a:ext>
                </a:extLst>
              </p:cNvPr>
              <p:cNvGrpSpPr/>
              <p:nvPr/>
            </p:nvGrpSpPr>
            <p:grpSpPr>
              <a:xfrm>
                <a:off x="9097945" y="4294964"/>
                <a:ext cx="1687348" cy="1137506"/>
                <a:chOff x="6858000" y="2266992"/>
                <a:chExt cx="1687348" cy="1137506"/>
              </a:xfrm>
            </p:grpSpPr>
            <p:pic>
              <p:nvPicPr>
                <p:cNvPr id="71" name="Picture 70">
                  <a:extLst>
                    <a:ext uri="{FF2B5EF4-FFF2-40B4-BE49-F238E27FC236}">
                      <a16:creationId xmlns:a16="http://schemas.microsoft.com/office/drawing/2014/main" id="{EC71AA04-D354-4E3B-A3D1-28C1A8A75C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00" r="17778" b="19903"/>
                <a:stretch/>
              </p:blipFill>
              <p:spPr>
                <a:xfrm>
                  <a:off x="6858000" y="2266992"/>
                  <a:ext cx="869341" cy="1119084"/>
                </a:xfrm>
                <a:prstGeom prst="rect">
                  <a:avLst/>
                </a:prstGeom>
              </p:spPr>
            </p:pic>
            <p:pic>
              <p:nvPicPr>
                <p:cNvPr id="72" name="Picture 71">
                  <a:extLst>
                    <a:ext uri="{FF2B5EF4-FFF2-40B4-BE49-F238E27FC236}">
                      <a16:creationId xmlns:a16="http://schemas.microsoft.com/office/drawing/2014/main" id="{5864B254-050D-4FBE-9386-8ADD9B1680AF}"/>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20000" r="17778" b="19903"/>
                <a:stretch/>
              </p:blipFill>
              <p:spPr>
                <a:xfrm>
                  <a:off x="7676007" y="2285414"/>
                  <a:ext cx="869341" cy="1119084"/>
                </a:xfrm>
                <a:prstGeom prst="rect">
                  <a:avLst/>
                </a:prstGeom>
              </p:spPr>
            </p:pic>
          </p:grpSp>
          <p:pic>
            <p:nvPicPr>
              <p:cNvPr id="73" name="Picture 72">
                <a:extLst>
                  <a:ext uri="{FF2B5EF4-FFF2-40B4-BE49-F238E27FC236}">
                    <a16:creationId xmlns:a16="http://schemas.microsoft.com/office/drawing/2014/main" id="{C0DC8BD0-B8AA-43B9-AA1B-0EE59483334B}"/>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0000" r="17778" b="19903"/>
              <a:stretch/>
            </p:blipFill>
            <p:spPr>
              <a:xfrm>
                <a:off x="10733959" y="4304126"/>
                <a:ext cx="869341" cy="1119084"/>
              </a:xfrm>
              <a:prstGeom prst="rect">
                <a:avLst/>
              </a:prstGeom>
            </p:spPr>
          </p:pic>
        </p:grpSp>
        <p:sp>
          <p:nvSpPr>
            <p:cNvPr id="75" name="TextBox 74">
              <a:extLst>
                <a:ext uri="{FF2B5EF4-FFF2-40B4-BE49-F238E27FC236}">
                  <a16:creationId xmlns:a16="http://schemas.microsoft.com/office/drawing/2014/main" id="{D6AB8F45-A0DF-4685-8C40-17FE7B16B90F}"/>
                </a:ext>
              </a:extLst>
            </p:cNvPr>
            <p:cNvSpPr txBox="1"/>
            <p:nvPr/>
          </p:nvSpPr>
          <p:spPr>
            <a:xfrm>
              <a:off x="10551747" y="4519607"/>
              <a:ext cx="933792" cy="307777"/>
            </a:xfrm>
            <a:prstGeom prst="rect">
              <a:avLst/>
            </a:prstGeom>
            <a:noFill/>
          </p:spPr>
          <p:txBody>
            <a:bodyPr wrap="square" rtlCol="0">
              <a:spAutoFit/>
            </a:bodyPr>
            <a:lstStyle/>
            <a:p>
              <a:r>
                <a:rPr lang="en-US" sz="1400" dirty="0"/>
                <a:t>2020</a:t>
              </a:r>
            </a:p>
          </p:txBody>
        </p:sp>
      </p:grpSp>
      <p:sp>
        <p:nvSpPr>
          <p:cNvPr id="14" name="TextBox 13">
            <a:extLst>
              <a:ext uri="{FF2B5EF4-FFF2-40B4-BE49-F238E27FC236}">
                <a16:creationId xmlns:a16="http://schemas.microsoft.com/office/drawing/2014/main" id="{B2544D90-D71A-4C86-8C6C-01EB53BFBFEF}"/>
              </a:ext>
            </a:extLst>
          </p:cNvPr>
          <p:cNvSpPr txBox="1"/>
          <p:nvPr/>
        </p:nvSpPr>
        <p:spPr>
          <a:xfrm>
            <a:off x="7152279" y="5395848"/>
            <a:ext cx="3976986" cy="1415772"/>
          </a:xfrm>
          <a:prstGeom prst="rect">
            <a:avLst/>
          </a:prstGeom>
          <a:noFill/>
        </p:spPr>
        <p:txBody>
          <a:bodyPr wrap="none" rtlCol="0">
            <a:spAutoFit/>
          </a:bodyPr>
          <a:lstStyle/>
          <a:p>
            <a:pPr lvl="0"/>
            <a:r>
              <a:rPr lang="en-US" b="1" dirty="0">
                <a:solidFill>
                  <a:srgbClr val="00467A"/>
                </a:solidFill>
                <a:latin typeface="Calibri" panose="020F0502020204030204" pitchFamily="34" charset="0"/>
                <a:cs typeface="Calibri" panose="020F0502020204030204" pitchFamily="34" charset="0"/>
              </a:rPr>
              <a:t>April, 2020</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“Finalized 2018 Not-Supported List”</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“Final 2019 Not-Supported List, version 2”</a:t>
            </a:r>
          </a:p>
          <a:p>
            <a:pPr marL="285750" lvl="0" indent="-285750">
              <a:buFont typeface="Arial" panose="020B0604020202020204" pitchFamily="34" charset="0"/>
              <a:buChar char="•"/>
            </a:pPr>
            <a:r>
              <a:rPr lang="en-US" sz="1600" dirty="0">
                <a:solidFill>
                  <a:srgbClr val="00467A"/>
                </a:solidFill>
                <a:latin typeface="Calibri" panose="020F0502020204030204" pitchFamily="34" charset="0"/>
                <a:cs typeface="Calibri" panose="020F0502020204030204" pitchFamily="34" charset="0"/>
              </a:rPr>
              <a:t>“Q1, 2020 Not-Supported List”</a:t>
            </a:r>
          </a:p>
          <a:p>
            <a:endParaRPr lang="en-US" dirty="0"/>
          </a:p>
        </p:txBody>
      </p:sp>
    </p:spTree>
    <p:extLst>
      <p:ext uri="{BB962C8B-B14F-4D97-AF65-F5344CB8AC3E}">
        <p14:creationId xmlns:p14="http://schemas.microsoft.com/office/powerpoint/2010/main" val="299630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Title 2">
            <a:extLst>
              <a:ext uri="{FF2B5EF4-FFF2-40B4-BE49-F238E27FC236}">
                <a16:creationId xmlns:a16="http://schemas.microsoft.com/office/drawing/2014/main" id="{1BF9BA8E-6A58-42FD-861A-38385554C02F}"/>
              </a:ext>
            </a:extLst>
          </p:cNvPr>
          <p:cNvSpPr>
            <a:spLocks noGrp="1"/>
          </p:cNvSpPr>
          <p:nvPr>
            <p:ph type="title"/>
          </p:nvPr>
        </p:nvSpPr>
        <p:spPr>
          <a:xfrm>
            <a:off x="304801" y="63499"/>
            <a:ext cx="10137776" cy="858838"/>
          </a:xfrm>
        </p:spPr>
        <p:txBody>
          <a:bodyPr/>
          <a:lstStyle/>
          <a:p>
            <a:pPr algn="l"/>
            <a:br>
              <a:rPr lang="en-US" dirty="0"/>
            </a:br>
            <a:endParaRPr lang="en-US" alt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AB148A8-D567-4FBA-8E7E-E8458DDEA7AA}"/>
              </a:ext>
            </a:extLst>
          </p:cNvPr>
          <p:cNvSpPr txBox="1"/>
          <p:nvPr/>
        </p:nvSpPr>
        <p:spPr>
          <a:xfrm>
            <a:off x="69168" y="309247"/>
            <a:ext cx="10963710" cy="1231106"/>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Moving forward, we will give natural complex substances their own tabs on the Not-Supported List.</a:t>
            </a:r>
            <a:endParaRPr lang="en-US" sz="2800" b="1" dirty="0"/>
          </a:p>
          <a:p>
            <a:endParaRPr lang="en-US" dirty="0"/>
          </a:p>
        </p:txBody>
      </p:sp>
      <p:pic>
        <p:nvPicPr>
          <p:cNvPr id="37" name="Picture 36">
            <a:extLst>
              <a:ext uri="{FF2B5EF4-FFF2-40B4-BE49-F238E27FC236}">
                <a16:creationId xmlns:a16="http://schemas.microsoft.com/office/drawing/2014/main" id="{9BA1624D-258C-412E-8071-5DED6A86302A}"/>
              </a:ext>
            </a:extLst>
          </p:cNvPr>
          <p:cNvPicPr>
            <a:picLocks noChangeAspect="1"/>
          </p:cNvPicPr>
          <p:nvPr/>
        </p:nvPicPr>
        <p:blipFill>
          <a:blip r:embed="rId3" cstate="print"/>
          <a:stretch>
            <a:fillRect/>
          </a:stretch>
        </p:blipFill>
        <p:spPr>
          <a:xfrm>
            <a:off x="11018643" y="354806"/>
            <a:ext cx="935667" cy="914400"/>
          </a:xfrm>
          <a:prstGeom prst="rect">
            <a:avLst/>
          </a:prstGeom>
        </p:spPr>
      </p:pic>
      <p:sp>
        <p:nvSpPr>
          <p:cNvPr id="2" name="TextBox 1">
            <a:extLst>
              <a:ext uri="{FF2B5EF4-FFF2-40B4-BE49-F238E27FC236}">
                <a16:creationId xmlns:a16="http://schemas.microsoft.com/office/drawing/2014/main" id="{7A52C24E-D5FB-483B-B611-DDE944292D9C}"/>
              </a:ext>
            </a:extLst>
          </p:cNvPr>
          <p:cNvSpPr txBox="1"/>
          <p:nvPr/>
        </p:nvSpPr>
        <p:spPr>
          <a:xfrm>
            <a:off x="2057400" y="1786101"/>
            <a:ext cx="4300601" cy="1261884"/>
          </a:xfrm>
          <a:prstGeom prst="rect">
            <a:avLst/>
          </a:prstGeom>
          <a:noFill/>
        </p:spPr>
        <p:txBody>
          <a:bodyPr wrap="none" rtlCol="0">
            <a:spAutoFit/>
          </a:bodyPr>
          <a:lstStyle/>
          <a:p>
            <a:r>
              <a:rPr lang="en-US" sz="2800" b="1" dirty="0">
                <a:solidFill>
                  <a:srgbClr val="00467A"/>
                </a:solidFill>
                <a:latin typeface="Calibri" panose="020F0502020204030204" pitchFamily="34" charset="0"/>
                <a:cs typeface="Calibri" panose="020F0502020204030204" pitchFamily="34" charset="0"/>
              </a:rPr>
              <a:t>Missing Concentration Data</a:t>
            </a:r>
          </a:p>
          <a:p>
            <a:pPr marL="342900" indent="-342900">
              <a:buFont typeface="Arial" panose="020B0604020202020204" pitchFamily="34" charset="0"/>
              <a:buChar char="•"/>
            </a:pPr>
            <a:r>
              <a:rPr lang="en-US" sz="2400" dirty="0">
                <a:solidFill>
                  <a:srgbClr val="00467A"/>
                </a:solidFill>
                <a:latin typeface="Calibri" panose="020F0502020204030204" pitchFamily="34" charset="0"/>
                <a:cs typeface="Calibri" panose="020F0502020204030204" pitchFamily="34" charset="0"/>
              </a:rPr>
              <a:t>Tab 1 = discrete chemicals</a:t>
            </a:r>
          </a:p>
          <a:p>
            <a:pPr marL="342900" indent="-342900">
              <a:buFont typeface="Arial" panose="020B0604020202020204" pitchFamily="34" charset="0"/>
              <a:buChar char="•"/>
            </a:pPr>
            <a:r>
              <a:rPr lang="en-US" sz="2400" dirty="0">
                <a:solidFill>
                  <a:srgbClr val="00467A"/>
                </a:solidFill>
                <a:latin typeface="Calibri" panose="020F0502020204030204" pitchFamily="34" charset="0"/>
                <a:cs typeface="Calibri" panose="020F0502020204030204" pitchFamily="34" charset="0"/>
              </a:rPr>
              <a:t>Tab 2 = NCSs</a:t>
            </a:r>
          </a:p>
        </p:txBody>
      </p:sp>
      <p:sp>
        <p:nvSpPr>
          <p:cNvPr id="7" name="TextBox 6">
            <a:extLst>
              <a:ext uri="{FF2B5EF4-FFF2-40B4-BE49-F238E27FC236}">
                <a16:creationId xmlns:a16="http://schemas.microsoft.com/office/drawing/2014/main" id="{E0364F8B-75C1-4448-AD05-397A751445D8}"/>
              </a:ext>
            </a:extLst>
          </p:cNvPr>
          <p:cNvSpPr txBox="1"/>
          <p:nvPr/>
        </p:nvSpPr>
        <p:spPr>
          <a:xfrm>
            <a:off x="2053213" y="3155142"/>
            <a:ext cx="3770199" cy="1538883"/>
          </a:xfrm>
          <a:prstGeom prst="rect">
            <a:avLst/>
          </a:prstGeom>
          <a:noFill/>
        </p:spPr>
        <p:txBody>
          <a:bodyPr wrap="none" rtlCol="0">
            <a:spAutoFit/>
          </a:bodyPr>
          <a:lstStyle/>
          <a:p>
            <a:r>
              <a:rPr lang="en-US" sz="2800" b="1" dirty="0">
                <a:solidFill>
                  <a:srgbClr val="00467A"/>
                </a:solidFill>
                <a:latin typeface="Calibri" panose="020F0502020204030204" pitchFamily="34" charset="0"/>
                <a:cs typeface="Calibri" panose="020F0502020204030204" pitchFamily="34" charset="0"/>
              </a:rPr>
              <a:t>Missing Samples</a:t>
            </a:r>
          </a:p>
          <a:p>
            <a:pPr marL="342900" indent="-342900">
              <a:buFont typeface="Arial" panose="020B0604020202020204" pitchFamily="34" charset="0"/>
              <a:buChar char="•"/>
            </a:pPr>
            <a:r>
              <a:rPr lang="en-US" sz="2400" dirty="0">
                <a:solidFill>
                  <a:srgbClr val="00467A"/>
                </a:solidFill>
                <a:latin typeface="Calibri" panose="020F0502020204030204" pitchFamily="34" charset="0"/>
                <a:cs typeface="Calibri" panose="020F0502020204030204" pitchFamily="34" charset="0"/>
              </a:rPr>
              <a:t>Tab 3 = discrete chemicals</a:t>
            </a:r>
          </a:p>
          <a:p>
            <a:pPr marL="342900" indent="-342900">
              <a:buFont typeface="Arial" panose="020B0604020202020204" pitchFamily="34" charset="0"/>
              <a:buChar char="•"/>
            </a:pPr>
            <a:r>
              <a:rPr lang="en-US" sz="2400" dirty="0">
                <a:solidFill>
                  <a:srgbClr val="00467A"/>
                </a:solidFill>
                <a:latin typeface="Calibri" panose="020F0502020204030204" pitchFamily="34" charset="0"/>
                <a:cs typeface="Calibri" panose="020F0502020204030204" pitchFamily="34" charset="0"/>
              </a:rPr>
              <a:t>Tab 4 = NCSs</a:t>
            </a:r>
          </a:p>
          <a:p>
            <a:endParaRPr lang="en-US" dirty="0"/>
          </a:p>
        </p:txBody>
      </p:sp>
      <p:pic>
        <p:nvPicPr>
          <p:cNvPr id="19" name="Picture 18">
            <a:extLst>
              <a:ext uri="{FF2B5EF4-FFF2-40B4-BE49-F238E27FC236}">
                <a16:creationId xmlns:a16="http://schemas.microsoft.com/office/drawing/2014/main" id="{72E2ED64-F93E-4493-8FD3-61B0734B9F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5" b="16449"/>
          <a:stretch/>
        </p:blipFill>
        <p:spPr>
          <a:xfrm>
            <a:off x="8077200" y="1540352"/>
            <a:ext cx="1694715" cy="1499231"/>
          </a:xfrm>
          <a:prstGeom prst="rect">
            <a:avLst/>
          </a:prstGeom>
        </p:spPr>
      </p:pic>
      <p:pic>
        <p:nvPicPr>
          <p:cNvPr id="21" name="Picture 20">
            <a:extLst>
              <a:ext uri="{FF2B5EF4-FFF2-40B4-BE49-F238E27FC236}">
                <a16:creationId xmlns:a16="http://schemas.microsoft.com/office/drawing/2014/main" id="{65A387C2-D9B5-458C-B980-E9A1EE3456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268" b="18889"/>
          <a:stretch/>
        </p:blipFill>
        <p:spPr>
          <a:xfrm>
            <a:off x="9296401" y="3163781"/>
            <a:ext cx="1787952" cy="1499231"/>
          </a:xfrm>
          <a:prstGeom prst="rect">
            <a:avLst/>
          </a:prstGeom>
        </p:spPr>
      </p:pic>
      <p:pic>
        <p:nvPicPr>
          <p:cNvPr id="33" name="Picture 32">
            <a:extLst>
              <a:ext uri="{FF2B5EF4-FFF2-40B4-BE49-F238E27FC236}">
                <a16:creationId xmlns:a16="http://schemas.microsoft.com/office/drawing/2014/main" id="{CC631A23-2EB4-453D-9798-2336753C48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000" r="17778" b="19903"/>
          <a:stretch/>
        </p:blipFill>
        <p:spPr>
          <a:xfrm>
            <a:off x="334014" y="2204380"/>
            <a:ext cx="1195454" cy="1538882"/>
          </a:xfrm>
          <a:prstGeom prst="rect">
            <a:avLst/>
          </a:prstGeom>
        </p:spPr>
      </p:pic>
    </p:spTree>
    <p:extLst>
      <p:ext uri="{BB962C8B-B14F-4D97-AF65-F5344CB8AC3E}">
        <p14:creationId xmlns:p14="http://schemas.microsoft.com/office/powerpoint/2010/main" val="297173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874552" y="53010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Agenda:</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2" name="Rectangle 1">
            <a:extLst>
              <a:ext uri="{FF2B5EF4-FFF2-40B4-BE49-F238E27FC236}">
                <a16:creationId xmlns:a16="http://schemas.microsoft.com/office/drawing/2014/main" id="{D523B26C-75B1-44BB-8DB4-13899EB6CA55}"/>
              </a:ext>
            </a:extLst>
          </p:cNvPr>
          <p:cNvSpPr/>
          <p:nvPr/>
        </p:nvSpPr>
        <p:spPr>
          <a:xfrm>
            <a:off x="914400" y="1547936"/>
            <a:ext cx="6096000" cy="2821285"/>
          </a:xfrm>
          <a:prstGeom prst="rect">
            <a:avLst/>
          </a:prstGeom>
        </p:spPr>
        <p:txBody>
          <a:bodyPr>
            <a:spAutoFit/>
          </a:bodyPr>
          <a:lstStyle/>
          <a:p>
            <a:pPr marL="342900" indent="-342900">
              <a:spcBef>
                <a:spcPts val="80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Samples</a:t>
            </a:r>
          </a:p>
          <a:p>
            <a:pPr marL="342900" indent="-342900">
              <a:spcBef>
                <a:spcPts val="80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Concentration surveys</a:t>
            </a:r>
          </a:p>
          <a:p>
            <a:pPr marL="342900" indent="-342900">
              <a:spcBef>
                <a:spcPts val="8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Implications of missing information</a:t>
            </a:r>
          </a:p>
          <a:p>
            <a:pPr marL="342900" indent="-342900">
              <a:spcBef>
                <a:spcPts val="80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Navigating to the list</a:t>
            </a:r>
          </a:p>
          <a:p>
            <a:pPr marL="342900" indent="-342900">
              <a:spcBef>
                <a:spcPts val="80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Recent changes to our policy</a:t>
            </a:r>
          </a:p>
          <a:p>
            <a:pPr marL="342900" indent="-342900">
              <a:spcBef>
                <a:spcPts val="80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How you might help</a:t>
            </a:r>
          </a:p>
        </p:txBody>
      </p:sp>
    </p:spTree>
    <p:extLst>
      <p:ext uri="{BB962C8B-B14F-4D97-AF65-F5344CB8AC3E}">
        <p14:creationId xmlns:p14="http://schemas.microsoft.com/office/powerpoint/2010/main" val="228981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301304" y="26795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Can a material removed from RIFM’s SA program be used by a company and get back its RIFM ID?</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55029" y="267957"/>
            <a:ext cx="935667" cy="914400"/>
          </a:xfrm>
          <a:prstGeom prst="rect">
            <a:avLst/>
          </a:prstGeom>
        </p:spPr>
      </p:pic>
      <p:sp>
        <p:nvSpPr>
          <p:cNvPr id="3" name="TextBox 2">
            <a:extLst>
              <a:ext uri="{FF2B5EF4-FFF2-40B4-BE49-F238E27FC236}">
                <a16:creationId xmlns:a16="http://schemas.microsoft.com/office/drawing/2014/main" id="{5CB17362-255C-4559-B6AE-8EC6103DEC14}"/>
              </a:ext>
            </a:extLst>
          </p:cNvPr>
          <p:cNvSpPr txBox="1"/>
          <p:nvPr/>
        </p:nvSpPr>
        <p:spPr>
          <a:xfrm>
            <a:off x="4183862" y="4990610"/>
            <a:ext cx="6477000" cy="984885"/>
          </a:xfrm>
          <a:prstGeom prst="rect">
            <a:avLst/>
          </a:prstGeom>
          <a:noFill/>
        </p:spPr>
        <p:txBody>
          <a:bodyPr wrap="square" rtlCol="0">
            <a:spAutoFit/>
          </a:bodyPr>
          <a:lstStyle/>
          <a:p>
            <a:r>
              <a:rPr lang="en-US" sz="2000" dirty="0">
                <a:solidFill>
                  <a:srgbClr val="00467A"/>
                </a:solidFill>
                <a:latin typeface="Calibri" panose="020F0502020204030204" pitchFamily="34" charset="0"/>
                <a:cs typeface="Calibri" panose="020F0502020204030204" pitchFamily="34" charset="0"/>
              </a:rPr>
              <a:t>RIFM ID reinstated after Expert Panel review and approval of company-provided SA</a:t>
            </a:r>
          </a:p>
          <a:p>
            <a:endParaRPr lang="en-US" dirty="0"/>
          </a:p>
        </p:txBody>
      </p:sp>
      <p:pic>
        <p:nvPicPr>
          <p:cNvPr id="8" name="Picture 7">
            <a:extLst>
              <a:ext uri="{FF2B5EF4-FFF2-40B4-BE49-F238E27FC236}">
                <a16:creationId xmlns:a16="http://schemas.microsoft.com/office/drawing/2014/main" id="{7A29E3AF-2BD0-4285-A5FF-707D42805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88" r="2554" b="14764"/>
          <a:stretch/>
        </p:blipFill>
        <p:spPr>
          <a:xfrm>
            <a:off x="301304" y="1689143"/>
            <a:ext cx="1451296" cy="1230444"/>
          </a:xfrm>
          <a:prstGeom prst="rect">
            <a:avLst/>
          </a:prstGeom>
        </p:spPr>
      </p:pic>
      <p:sp>
        <p:nvSpPr>
          <p:cNvPr id="10" name="TextBox 9">
            <a:extLst>
              <a:ext uri="{FF2B5EF4-FFF2-40B4-BE49-F238E27FC236}">
                <a16:creationId xmlns:a16="http://schemas.microsoft.com/office/drawing/2014/main" id="{6D6C4D2D-EC86-438E-B5E7-9E2F99D66D6D}"/>
              </a:ext>
            </a:extLst>
          </p:cNvPr>
          <p:cNvSpPr txBox="1"/>
          <p:nvPr/>
        </p:nvSpPr>
        <p:spPr>
          <a:xfrm>
            <a:off x="1590743" y="1689143"/>
            <a:ext cx="6477000" cy="1323439"/>
          </a:xfrm>
          <a:prstGeom prst="rect">
            <a:avLst/>
          </a:prstGeom>
          <a:noFill/>
        </p:spPr>
        <p:txBody>
          <a:bodyPr wrap="square" rtlCol="0">
            <a:spAutoFit/>
          </a:bodyPr>
          <a:lstStyle/>
          <a:p>
            <a:r>
              <a:rPr lang="en-US" sz="2000" dirty="0">
                <a:solidFill>
                  <a:srgbClr val="00467A"/>
                </a:solidFill>
                <a:latin typeface="Calibri" panose="020F0502020204030204" pitchFamily="34" charset="0"/>
                <a:cs typeface="Calibri" panose="020F0502020204030204" pitchFamily="34" charset="0"/>
              </a:rPr>
              <a:t>If the material is reported on a future IFRA Volume of Use Survey ,RIFM will conduct a safety assessment only if the missing data (e.g. a sample and/or concentration data) are provided</a:t>
            </a:r>
          </a:p>
        </p:txBody>
      </p:sp>
      <p:sp>
        <p:nvSpPr>
          <p:cNvPr id="12" name="TextBox 11">
            <a:extLst>
              <a:ext uri="{FF2B5EF4-FFF2-40B4-BE49-F238E27FC236}">
                <a16:creationId xmlns:a16="http://schemas.microsoft.com/office/drawing/2014/main" id="{B7C0A5DF-5607-410C-93BD-FED698671DF3}"/>
              </a:ext>
            </a:extLst>
          </p:cNvPr>
          <p:cNvSpPr txBox="1"/>
          <p:nvPr/>
        </p:nvSpPr>
        <p:spPr>
          <a:xfrm>
            <a:off x="4183862" y="3810802"/>
            <a:ext cx="7239000" cy="1015663"/>
          </a:xfrm>
          <a:prstGeom prst="rect">
            <a:avLst/>
          </a:prstGeom>
          <a:noFill/>
        </p:spPr>
        <p:txBody>
          <a:bodyPr wrap="square" rtlCol="0">
            <a:spAutoFit/>
          </a:bodyPr>
          <a:lstStyle/>
          <a:p>
            <a:r>
              <a:rPr lang="en-US" sz="2000" dirty="0">
                <a:solidFill>
                  <a:srgbClr val="00467A"/>
                </a:solidFill>
                <a:latin typeface="Calibri" panose="020F0502020204030204" pitchFamily="34" charset="0"/>
                <a:cs typeface="Calibri" panose="020F0502020204030204" pitchFamily="34" charset="0"/>
              </a:rPr>
              <a:t>Alternatively, the company can conduct SA according to Criteria Document II and submit it to RIFM for review and approval by the Expert Panel </a:t>
            </a:r>
            <a:endParaRPr lang="en-US" dirty="0"/>
          </a:p>
        </p:txBody>
      </p:sp>
      <p:pic>
        <p:nvPicPr>
          <p:cNvPr id="20" name="Picture 19">
            <a:extLst>
              <a:ext uri="{FF2B5EF4-FFF2-40B4-BE49-F238E27FC236}">
                <a16:creationId xmlns:a16="http://schemas.microsoft.com/office/drawing/2014/main" id="{3C3C34B5-A1AD-48C5-8C24-6406C9E67C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464" b="20297"/>
          <a:stretch/>
        </p:blipFill>
        <p:spPr>
          <a:xfrm>
            <a:off x="10315534" y="4767421"/>
            <a:ext cx="1491808" cy="1390075"/>
          </a:xfrm>
          <a:prstGeom prst="rect">
            <a:avLst/>
          </a:prstGeom>
        </p:spPr>
      </p:pic>
      <p:pic>
        <p:nvPicPr>
          <p:cNvPr id="11" name="Picture 10">
            <a:extLst>
              <a:ext uri="{FF2B5EF4-FFF2-40B4-BE49-F238E27FC236}">
                <a16:creationId xmlns:a16="http://schemas.microsoft.com/office/drawing/2014/main" id="{771B28E8-92E0-4A28-B457-2E39E1B960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88" r="2554" b="14764"/>
          <a:stretch/>
        </p:blipFill>
        <p:spPr>
          <a:xfrm>
            <a:off x="2985898" y="3810801"/>
            <a:ext cx="1197964" cy="1015663"/>
          </a:xfrm>
          <a:prstGeom prst="rect">
            <a:avLst/>
          </a:prstGeom>
        </p:spPr>
      </p:pic>
    </p:spTree>
    <p:extLst>
      <p:ext uri="{BB962C8B-B14F-4D97-AF65-F5344CB8AC3E}">
        <p14:creationId xmlns:p14="http://schemas.microsoft.com/office/powerpoint/2010/main" val="268004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301304" y="26795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If you can provide a missing sample and/or concentration data, please contact us.</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55029" y="267957"/>
            <a:ext cx="935667" cy="914400"/>
          </a:xfrm>
          <a:prstGeom prst="rect">
            <a:avLst/>
          </a:prstGeom>
        </p:spPr>
      </p:pic>
      <p:sp>
        <p:nvSpPr>
          <p:cNvPr id="5" name="TextBox 4">
            <a:extLst>
              <a:ext uri="{FF2B5EF4-FFF2-40B4-BE49-F238E27FC236}">
                <a16:creationId xmlns:a16="http://schemas.microsoft.com/office/drawing/2014/main" id="{6ECA58C1-B680-4B6D-AC1D-695D8808B01C}"/>
              </a:ext>
            </a:extLst>
          </p:cNvPr>
          <p:cNvSpPr txBox="1"/>
          <p:nvPr/>
        </p:nvSpPr>
        <p:spPr>
          <a:xfrm>
            <a:off x="4191000" y="4573571"/>
            <a:ext cx="7022563" cy="461665"/>
          </a:xfrm>
          <a:prstGeom prst="rect">
            <a:avLst/>
          </a:prstGeom>
          <a:noFill/>
        </p:spPr>
        <p:txBody>
          <a:bodyPr wrap="none" rtlCol="0">
            <a:spAutoFit/>
          </a:bodyPr>
          <a:lstStyle/>
          <a:p>
            <a:r>
              <a:rPr lang="en-US" sz="2400" dirty="0">
                <a:solidFill>
                  <a:srgbClr val="00467A"/>
                </a:solidFill>
                <a:latin typeface="Calibri" panose="020F0502020204030204" pitchFamily="34" charset="0"/>
                <a:cs typeface="Calibri" panose="020F0502020204030204" pitchFamily="34" charset="0"/>
              </a:rPr>
              <a:t>Samples: contact Gretchen Ritacco </a:t>
            </a:r>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gritacco@rifm.org</a:t>
            </a:r>
            <a:r>
              <a:rPr lang="en-US" sz="2400" dirty="0">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308100FD-979F-4032-B149-A55EEC1B0C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059" b="12191"/>
          <a:stretch/>
        </p:blipFill>
        <p:spPr>
          <a:xfrm>
            <a:off x="-15910" y="1682235"/>
            <a:ext cx="2514600" cy="2295373"/>
          </a:xfrm>
          <a:prstGeom prst="rect">
            <a:avLst/>
          </a:prstGeom>
        </p:spPr>
      </p:pic>
      <p:sp>
        <p:nvSpPr>
          <p:cNvPr id="9" name="TextBox 8">
            <a:extLst>
              <a:ext uri="{FF2B5EF4-FFF2-40B4-BE49-F238E27FC236}">
                <a16:creationId xmlns:a16="http://schemas.microsoft.com/office/drawing/2014/main" id="{B67AEFEA-947C-4BFD-9EDA-3E7550450B1B}"/>
              </a:ext>
            </a:extLst>
          </p:cNvPr>
          <p:cNvSpPr txBox="1"/>
          <p:nvPr/>
        </p:nvSpPr>
        <p:spPr>
          <a:xfrm>
            <a:off x="2011470" y="1822764"/>
            <a:ext cx="8504130" cy="461665"/>
          </a:xfrm>
          <a:prstGeom prst="rect">
            <a:avLst/>
          </a:prstGeom>
          <a:noFill/>
        </p:spPr>
        <p:txBody>
          <a:bodyPr wrap="square" rtlCol="0">
            <a:spAutoFit/>
          </a:bodyPr>
          <a:lstStyle/>
          <a:p>
            <a:r>
              <a:rPr lang="en-US" sz="2400" dirty="0">
                <a:solidFill>
                  <a:srgbClr val="00467A"/>
                </a:solidFill>
                <a:latin typeface="Calibri" panose="020F0502020204030204" pitchFamily="34" charset="0"/>
                <a:cs typeface="Calibri" panose="020F0502020204030204" pitchFamily="34" charset="0"/>
              </a:rPr>
              <a:t>Concentration Data:  Anne Marie Api </a:t>
            </a:r>
            <a:r>
              <a:rPr lang="en-US" sz="2400" dirty="0">
                <a:latin typeface="Calibri" panose="020F0502020204030204" pitchFamily="34" charset="0"/>
                <a:cs typeface="Calibri" panose="020F0502020204030204" pitchFamily="34" charset="0"/>
              </a:rPr>
              <a:t>(</a:t>
            </a:r>
            <a:r>
              <a:rPr lang="en-IE" sz="2400" b="1" dirty="0">
                <a:latin typeface="Calibri" panose="020F0502020204030204" pitchFamily="34" charset="0"/>
                <a:cs typeface="Calibri" panose="020F0502020204030204" pitchFamily="34" charset="0"/>
              </a:rPr>
              <a:t>amapi@rifm.org</a:t>
            </a:r>
            <a:r>
              <a:rPr lang="en-IE"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AD807C7-6894-400E-B413-2701EA4B3F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7" b="14663"/>
          <a:stretch/>
        </p:blipFill>
        <p:spPr>
          <a:xfrm>
            <a:off x="2268019" y="3945788"/>
            <a:ext cx="2514600" cy="2133600"/>
          </a:xfrm>
          <a:prstGeom prst="rect">
            <a:avLst/>
          </a:prstGeom>
        </p:spPr>
      </p:pic>
    </p:spTree>
    <p:extLst>
      <p:ext uri="{BB962C8B-B14F-4D97-AF65-F5344CB8AC3E}">
        <p14:creationId xmlns:p14="http://schemas.microsoft.com/office/powerpoint/2010/main" val="365885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301304" y="26795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RIFM will conduct Not-Supported List webinars throughout the year in an effort to get materials off the list. </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55029" y="267957"/>
            <a:ext cx="935667" cy="914400"/>
          </a:xfrm>
          <a:prstGeom prst="rect">
            <a:avLst/>
          </a:prstGeom>
        </p:spPr>
      </p:pic>
      <p:sp>
        <p:nvSpPr>
          <p:cNvPr id="2" name="TextBox 1">
            <a:extLst>
              <a:ext uri="{FF2B5EF4-FFF2-40B4-BE49-F238E27FC236}">
                <a16:creationId xmlns:a16="http://schemas.microsoft.com/office/drawing/2014/main" id="{EE9EA9B6-1F5F-4529-B833-B7B937AA4D6F}"/>
              </a:ext>
            </a:extLst>
          </p:cNvPr>
          <p:cNvSpPr txBox="1"/>
          <p:nvPr/>
        </p:nvSpPr>
        <p:spPr>
          <a:xfrm>
            <a:off x="4838700" y="5715000"/>
            <a:ext cx="2514600" cy="707886"/>
          </a:xfrm>
          <a:prstGeom prst="rect">
            <a:avLst/>
          </a:prstGeom>
          <a:noFill/>
        </p:spPr>
        <p:txBody>
          <a:bodyPr wrap="square" rtlCol="0">
            <a:spAutoFit/>
          </a:bodyPr>
          <a:lstStyle/>
          <a:p>
            <a:r>
              <a:rPr lang="en-US" sz="4000" b="1" i="1" dirty="0">
                <a:solidFill>
                  <a:srgbClr val="FF0000"/>
                </a:solidFill>
                <a:latin typeface="Calibri" panose="020F0502020204030204" pitchFamily="34" charset="0"/>
                <a:cs typeface="Calibri" panose="020F0502020204030204" pitchFamily="34" charset="0"/>
              </a:rPr>
              <a:t>Questions?</a:t>
            </a:r>
          </a:p>
        </p:txBody>
      </p:sp>
      <p:sp>
        <p:nvSpPr>
          <p:cNvPr id="3" name="Rectangle 2">
            <a:extLst>
              <a:ext uri="{FF2B5EF4-FFF2-40B4-BE49-F238E27FC236}">
                <a16:creationId xmlns:a16="http://schemas.microsoft.com/office/drawing/2014/main" id="{CF961D91-8650-476A-B589-056FFC2CD695}"/>
              </a:ext>
            </a:extLst>
          </p:cNvPr>
          <p:cNvSpPr/>
          <p:nvPr/>
        </p:nvSpPr>
        <p:spPr>
          <a:xfrm>
            <a:off x="4953000" y="2438400"/>
            <a:ext cx="6937696" cy="1938992"/>
          </a:xfrm>
          <a:prstGeom prst="rect">
            <a:avLst/>
          </a:prstGeom>
        </p:spPr>
        <p:txBody>
          <a:bodyPr wrap="square">
            <a:spAutoFit/>
          </a:bodyPr>
          <a:lstStyle/>
          <a:p>
            <a:pPr marL="342900" lvl="0" indent="-342900">
              <a:buFont typeface="Arial" panose="020B0604020202020204" pitchFamily="34" charset="0"/>
              <a:buChar char="•"/>
            </a:pPr>
            <a:r>
              <a:rPr lang="en-US" sz="3000" dirty="0">
                <a:solidFill>
                  <a:srgbClr val="00467A"/>
                </a:solidFill>
                <a:latin typeface="Calibri" panose="020F0502020204030204" pitchFamily="34" charset="0"/>
                <a:cs typeface="Calibri" panose="020F0502020204030204" pitchFamily="34" charset="0"/>
              </a:rPr>
              <a:t>May 5, 2019 at 9:30 (NY)</a:t>
            </a:r>
          </a:p>
          <a:p>
            <a:pPr marL="285750" lvl="0" indent="-285750">
              <a:buFont typeface="Arial" panose="020B0604020202020204" pitchFamily="34" charset="0"/>
              <a:buChar char="•"/>
            </a:pPr>
            <a:r>
              <a:rPr lang="en-US" sz="3000" dirty="0">
                <a:solidFill>
                  <a:srgbClr val="00467A"/>
                </a:solidFill>
                <a:latin typeface="Calibri" panose="020F0502020204030204" pitchFamily="34" charset="0"/>
                <a:cs typeface="Calibri" panose="020F0502020204030204" pitchFamily="34" charset="0"/>
              </a:rPr>
              <a:t>September 17, 2019 at 9:30 (NY)</a:t>
            </a:r>
          </a:p>
          <a:p>
            <a:pPr marL="285750" lvl="0" indent="-285750">
              <a:buFont typeface="Arial" panose="020B0604020202020204" pitchFamily="34" charset="0"/>
              <a:buChar char="•"/>
            </a:pPr>
            <a:r>
              <a:rPr lang="en-US" sz="3000" dirty="0">
                <a:solidFill>
                  <a:srgbClr val="00467A"/>
                </a:solidFill>
                <a:latin typeface="Calibri" panose="020F0502020204030204" pitchFamily="34" charset="0"/>
                <a:cs typeface="Calibri" panose="020F0502020204030204" pitchFamily="34" charset="0"/>
              </a:rPr>
              <a:t>November 19, 2019 at 9:30 (NY)</a:t>
            </a:r>
          </a:p>
          <a:p>
            <a:pPr lvl="0"/>
            <a:r>
              <a:rPr lang="en-US" sz="3000" i="1" dirty="0">
                <a:solidFill>
                  <a:srgbClr val="00467A"/>
                </a:solidFill>
                <a:latin typeface="Calibri" panose="020F0502020204030204" pitchFamily="34" charset="0"/>
                <a:cs typeface="Calibri" panose="020F0502020204030204" pitchFamily="34" charset="0"/>
              </a:rPr>
              <a:t>*Open to members and nonmembers*</a:t>
            </a:r>
          </a:p>
        </p:txBody>
      </p:sp>
      <p:pic>
        <p:nvPicPr>
          <p:cNvPr id="6" name="Picture 5">
            <a:extLst>
              <a:ext uri="{FF2B5EF4-FFF2-40B4-BE49-F238E27FC236}">
                <a16:creationId xmlns:a16="http://schemas.microsoft.com/office/drawing/2014/main" id="{B6C69E6E-DB32-44D4-B736-6FBA3D467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45" b="14445"/>
          <a:stretch/>
        </p:blipFill>
        <p:spPr>
          <a:xfrm>
            <a:off x="1447800" y="2169928"/>
            <a:ext cx="2677886" cy="2397642"/>
          </a:xfrm>
          <a:prstGeom prst="rect">
            <a:avLst/>
          </a:prstGeom>
        </p:spPr>
      </p:pic>
    </p:spTree>
    <p:extLst>
      <p:ext uri="{BB962C8B-B14F-4D97-AF65-F5344CB8AC3E}">
        <p14:creationId xmlns:p14="http://schemas.microsoft.com/office/powerpoint/2010/main" val="17389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874553" y="530107"/>
            <a:ext cx="10022048"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Samples are requested to conduct testing in order to address data-gaps.</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pic>
        <p:nvPicPr>
          <p:cNvPr id="4" name="Picture 3">
            <a:extLst>
              <a:ext uri="{FF2B5EF4-FFF2-40B4-BE49-F238E27FC236}">
                <a16:creationId xmlns:a16="http://schemas.microsoft.com/office/drawing/2014/main" id="{663373B9-8982-4C02-9165-9512E8B898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63" r="5263" b="13158"/>
          <a:stretch/>
        </p:blipFill>
        <p:spPr>
          <a:xfrm>
            <a:off x="874553" y="1973649"/>
            <a:ext cx="1388503" cy="1347665"/>
          </a:xfrm>
          <a:prstGeom prst="rect">
            <a:avLst/>
          </a:prstGeom>
        </p:spPr>
      </p:pic>
      <p:pic>
        <p:nvPicPr>
          <p:cNvPr id="6" name="Picture 5">
            <a:extLst>
              <a:ext uri="{FF2B5EF4-FFF2-40B4-BE49-F238E27FC236}">
                <a16:creationId xmlns:a16="http://schemas.microsoft.com/office/drawing/2014/main" id="{1F90F32C-C7E4-4F56-AE8A-A66403BC86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06" b="15362"/>
          <a:stretch/>
        </p:blipFill>
        <p:spPr>
          <a:xfrm>
            <a:off x="740273" y="4137094"/>
            <a:ext cx="1509385" cy="1347665"/>
          </a:xfrm>
          <a:prstGeom prst="rect">
            <a:avLst/>
          </a:prstGeom>
        </p:spPr>
      </p:pic>
      <p:grpSp>
        <p:nvGrpSpPr>
          <p:cNvPr id="24" name="Group 23">
            <a:extLst>
              <a:ext uri="{FF2B5EF4-FFF2-40B4-BE49-F238E27FC236}">
                <a16:creationId xmlns:a16="http://schemas.microsoft.com/office/drawing/2014/main" id="{4B4EE8FA-4B04-47F1-83BE-84595014C81F}"/>
              </a:ext>
            </a:extLst>
          </p:cNvPr>
          <p:cNvGrpSpPr/>
          <p:nvPr/>
        </p:nvGrpSpPr>
        <p:grpSpPr>
          <a:xfrm>
            <a:off x="8859997" y="2117342"/>
            <a:ext cx="2457450" cy="2660612"/>
            <a:chOff x="8859997" y="2117342"/>
            <a:chExt cx="2457450" cy="2660612"/>
          </a:xfrm>
        </p:grpSpPr>
        <p:pic>
          <p:nvPicPr>
            <p:cNvPr id="16" name="Picture 15">
              <a:extLst>
                <a:ext uri="{FF2B5EF4-FFF2-40B4-BE49-F238E27FC236}">
                  <a16:creationId xmlns:a16="http://schemas.microsoft.com/office/drawing/2014/main" id="{694173FC-385B-4C4C-B95F-58CDCE9647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539" b="19231"/>
            <a:stretch/>
          </p:blipFill>
          <p:spPr>
            <a:xfrm>
              <a:off x="9564847" y="3177754"/>
              <a:ext cx="1752600" cy="1600200"/>
            </a:xfrm>
            <a:prstGeom prst="rect">
              <a:avLst/>
            </a:prstGeom>
          </p:spPr>
        </p:pic>
        <p:pic>
          <p:nvPicPr>
            <p:cNvPr id="20" name="Picture 19">
              <a:extLst>
                <a:ext uri="{FF2B5EF4-FFF2-40B4-BE49-F238E27FC236}">
                  <a16:creationId xmlns:a16="http://schemas.microsoft.com/office/drawing/2014/main" id="{0A791B11-4D02-40CB-98A7-BAA34EBC99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500" b="13933"/>
            <a:stretch/>
          </p:blipFill>
          <p:spPr>
            <a:xfrm>
              <a:off x="8859997" y="2117342"/>
              <a:ext cx="1409699" cy="1311658"/>
            </a:xfrm>
            <a:prstGeom prst="rect">
              <a:avLst/>
            </a:prstGeom>
          </p:spPr>
        </p:pic>
      </p:grpSp>
      <p:sp>
        <p:nvSpPr>
          <p:cNvPr id="22" name="TextBox 21">
            <a:extLst>
              <a:ext uri="{FF2B5EF4-FFF2-40B4-BE49-F238E27FC236}">
                <a16:creationId xmlns:a16="http://schemas.microsoft.com/office/drawing/2014/main" id="{B1787976-76EF-4306-9BA0-0539A882B63D}"/>
              </a:ext>
            </a:extLst>
          </p:cNvPr>
          <p:cNvSpPr txBox="1"/>
          <p:nvPr/>
        </p:nvSpPr>
        <p:spPr>
          <a:xfrm>
            <a:off x="2115213" y="1960704"/>
            <a:ext cx="5774466" cy="1631216"/>
          </a:xfrm>
          <a:prstGeom prst="rect">
            <a:avLst/>
          </a:prstGeom>
          <a:noFill/>
        </p:spPr>
        <p:txBody>
          <a:bodyPr wrap="none" rtlCol="0">
            <a:spAutoFit/>
          </a:bodyPr>
          <a:lstStyle/>
          <a:p>
            <a:pPr lvl="1">
              <a:spcBef>
                <a:spcPts val="800"/>
              </a:spcBef>
              <a:spcAft>
                <a:spcPts val="0"/>
              </a:spcAft>
            </a:pPr>
            <a:r>
              <a:rPr lang="en-US" sz="2000" dirty="0">
                <a:solidFill>
                  <a:srgbClr val="00467A"/>
                </a:solidFill>
                <a:latin typeface="Calibri" panose="020F0502020204030204" pitchFamily="34" charset="0"/>
                <a:cs typeface="Calibri" panose="020F0502020204030204" pitchFamily="34" charset="0"/>
              </a:rPr>
              <a:t>Phototoxicity/Photoallergenicity </a:t>
            </a:r>
          </a:p>
          <a:p>
            <a:pPr marL="742950" lvl="1" indent="-285750">
              <a:spcBef>
                <a:spcPts val="800"/>
              </a:spcBef>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UV/Vis Spectra</a:t>
            </a:r>
          </a:p>
          <a:p>
            <a:pPr marL="742950" lvl="1" indent="-285750">
              <a:spcBef>
                <a:spcPts val="800"/>
              </a:spcBef>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Read-across does not apply to UV/Vis Spectra</a:t>
            </a:r>
          </a:p>
          <a:p>
            <a:pPr marL="742950" lvl="1" indent="-285750">
              <a:spcBef>
                <a:spcPts val="800"/>
              </a:spcBef>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Nearly 2000 materials requested</a:t>
            </a:r>
            <a:endParaRPr lang="en-US" sz="2000" dirty="0">
              <a:solidFill>
                <a:srgbClr val="00467A"/>
              </a:solidFill>
            </a:endParaRPr>
          </a:p>
        </p:txBody>
      </p:sp>
      <p:sp>
        <p:nvSpPr>
          <p:cNvPr id="23" name="TextBox 22">
            <a:extLst>
              <a:ext uri="{FF2B5EF4-FFF2-40B4-BE49-F238E27FC236}">
                <a16:creationId xmlns:a16="http://schemas.microsoft.com/office/drawing/2014/main" id="{EA260E71-A018-45A4-B1D1-512A622EF54E}"/>
              </a:ext>
            </a:extLst>
          </p:cNvPr>
          <p:cNvSpPr txBox="1"/>
          <p:nvPr/>
        </p:nvSpPr>
        <p:spPr>
          <a:xfrm>
            <a:off x="2115213" y="4273587"/>
            <a:ext cx="6082242" cy="1497846"/>
          </a:xfrm>
          <a:prstGeom prst="rect">
            <a:avLst/>
          </a:prstGeom>
          <a:noFill/>
        </p:spPr>
        <p:txBody>
          <a:bodyPr wrap="none" rtlCol="0">
            <a:spAutoFit/>
          </a:bodyPr>
          <a:lstStyle/>
          <a:p>
            <a:pPr lvl="1">
              <a:spcBef>
                <a:spcPts val="800"/>
              </a:spcBef>
              <a:spcAft>
                <a:spcPts val="0"/>
              </a:spcAft>
            </a:pPr>
            <a:r>
              <a:rPr lang="en-US" sz="2000" dirty="0">
                <a:solidFill>
                  <a:srgbClr val="00467A"/>
                </a:solidFill>
                <a:latin typeface="Calibri" panose="020F0502020204030204" pitchFamily="34" charset="0"/>
                <a:cs typeface="Calibri" panose="020F0502020204030204" pitchFamily="34" charset="0"/>
              </a:rPr>
              <a:t>Genotoxicity</a:t>
            </a:r>
          </a:p>
          <a:p>
            <a:pPr marL="742950" lvl="1" indent="-285750">
              <a:spcBef>
                <a:spcPts val="800"/>
              </a:spcBef>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Read-across is used to reduce amount of testing </a:t>
            </a:r>
          </a:p>
          <a:p>
            <a:pPr marL="742950" lvl="1" indent="-285750">
              <a:spcBef>
                <a:spcPts val="800"/>
              </a:spcBef>
              <a:buFont typeface="Arial" panose="020B0604020202020204" pitchFamily="34" charset="0"/>
              <a:buChar char="•"/>
            </a:pPr>
            <a:r>
              <a:rPr lang="en-US" sz="2000" dirty="0">
                <a:solidFill>
                  <a:srgbClr val="00467A"/>
                </a:solidFill>
                <a:latin typeface="Calibri" panose="020F0502020204030204" pitchFamily="34" charset="0"/>
                <a:cs typeface="Calibri" panose="020F0502020204030204" pitchFamily="34" charset="0"/>
              </a:rPr>
              <a:t>~970 materials requested</a:t>
            </a:r>
          </a:p>
          <a:p>
            <a:endParaRPr lang="en-US" dirty="0"/>
          </a:p>
        </p:txBody>
      </p:sp>
    </p:spTree>
    <p:extLst>
      <p:ext uri="{BB962C8B-B14F-4D97-AF65-F5344CB8AC3E}">
        <p14:creationId xmlns:p14="http://schemas.microsoft.com/office/powerpoint/2010/main" val="37056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874552" y="530107"/>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pic>
        <p:nvPicPr>
          <p:cNvPr id="3" name="Picture 2">
            <a:extLst>
              <a:ext uri="{FF2B5EF4-FFF2-40B4-BE49-F238E27FC236}">
                <a16:creationId xmlns:a16="http://schemas.microsoft.com/office/drawing/2014/main" id="{A4843E27-E413-4809-8422-EC3E5310C889}"/>
              </a:ext>
            </a:extLst>
          </p:cNvPr>
          <p:cNvPicPr>
            <a:picLocks noChangeAspect="1"/>
          </p:cNvPicPr>
          <p:nvPr/>
        </p:nvPicPr>
        <p:blipFill>
          <a:blip r:embed="rId4"/>
          <a:stretch>
            <a:fillRect/>
          </a:stretch>
        </p:blipFill>
        <p:spPr>
          <a:xfrm>
            <a:off x="223134" y="1807897"/>
            <a:ext cx="1610908" cy="1352830"/>
          </a:xfrm>
          <a:prstGeom prst="rect">
            <a:avLst/>
          </a:prstGeom>
        </p:spPr>
      </p:pic>
      <p:pic>
        <p:nvPicPr>
          <p:cNvPr id="4" name="Picture 3">
            <a:extLst>
              <a:ext uri="{FF2B5EF4-FFF2-40B4-BE49-F238E27FC236}">
                <a16:creationId xmlns:a16="http://schemas.microsoft.com/office/drawing/2014/main" id="{15D104A1-F5B9-48E7-B20E-2DC0F2136E7E}"/>
              </a:ext>
            </a:extLst>
          </p:cNvPr>
          <p:cNvPicPr>
            <a:picLocks noChangeAspect="1"/>
          </p:cNvPicPr>
          <p:nvPr/>
        </p:nvPicPr>
        <p:blipFill>
          <a:blip r:embed="rId5"/>
          <a:stretch>
            <a:fillRect/>
          </a:stretch>
        </p:blipFill>
        <p:spPr>
          <a:xfrm>
            <a:off x="-1258" y="3644328"/>
            <a:ext cx="2058658" cy="1748859"/>
          </a:xfrm>
          <a:prstGeom prst="rect">
            <a:avLst/>
          </a:prstGeom>
        </p:spPr>
      </p:pic>
      <p:pic>
        <p:nvPicPr>
          <p:cNvPr id="5" name="Picture 4">
            <a:extLst>
              <a:ext uri="{FF2B5EF4-FFF2-40B4-BE49-F238E27FC236}">
                <a16:creationId xmlns:a16="http://schemas.microsoft.com/office/drawing/2014/main" id="{FE3151AF-A97B-4440-A60B-EEA394C4426D}"/>
              </a:ext>
            </a:extLst>
          </p:cNvPr>
          <p:cNvPicPr>
            <a:picLocks noChangeAspect="1"/>
          </p:cNvPicPr>
          <p:nvPr/>
        </p:nvPicPr>
        <p:blipFill>
          <a:blip r:embed="rId6"/>
          <a:stretch>
            <a:fillRect/>
          </a:stretch>
        </p:blipFill>
        <p:spPr>
          <a:xfrm>
            <a:off x="1669340" y="2501320"/>
            <a:ext cx="1610511" cy="1352829"/>
          </a:xfrm>
          <a:prstGeom prst="rect">
            <a:avLst/>
          </a:prstGeom>
        </p:spPr>
      </p:pic>
      <p:pic>
        <p:nvPicPr>
          <p:cNvPr id="6" name="Picture 5">
            <a:extLst>
              <a:ext uri="{FF2B5EF4-FFF2-40B4-BE49-F238E27FC236}">
                <a16:creationId xmlns:a16="http://schemas.microsoft.com/office/drawing/2014/main" id="{F4011589-0E2D-4B3C-9B99-D24C32844F4B}"/>
              </a:ext>
            </a:extLst>
          </p:cNvPr>
          <p:cNvPicPr>
            <a:picLocks noChangeAspect="1"/>
          </p:cNvPicPr>
          <p:nvPr/>
        </p:nvPicPr>
        <p:blipFill>
          <a:blip r:embed="rId7"/>
          <a:stretch>
            <a:fillRect/>
          </a:stretch>
        </p:blipFill>
        <p:spPr>
          <a:xfrm>
            <a:off x="1612545" y="4967214"/>
            <a:ext cx="1724099" cy="1447887"/>
          </a:xfrm>
          <a:prstGeom prst="rect">
            <a:avLst/>
          </a:prstGeom>
        </p:spPr>
      </p:pic>
      <p:sp>
        <p:nvSpPr>
          <p:cNvPr id="7" name="Rectangle 6">
            <a:extLst>
              <a:ext uri="{FF2B5EF4-FFF2-40B4-BE49-F238E27FC236}">
                <a16:creationId xmlns:a16="http://schemas.microsoft.com/office/drawing/2014/main" id="{65914FB1-05A7-472B-9D67-F6BC94DFAE50}"/>
              </a:ext>
            </a:extLst>
          </p:cNvPr>
          <p:cNvSpPr/>
          <p:nvPr/>
        </p:nvSpPr>
        <p:spPr>
          <a:xfrm>
            <a:off x="533400" y="369180"/>
            <a:ext cx="10210800" cy="1077218"/>
          </a:xfrm>
          <a:prstGeom prst="rect">
            <a:avLst/>
          </a:prstGeom>
        </p:spPr>
        <p:txBody>
          <a:bodyPr wrap="square">
            <a:spAutoFit/>
          </a:bodyPr>
          <a:lstStyle/>
          <a:p>
            <a:r>
              <a:rPr lang="en-US" sz="3200" b="1" dirty="0">
                <a:latin typeface="Calibri" panose="020F0502020204030204" pitchFamily="34" charset="0"/>
                <a:cs typeface="Calibri" panose="020F0502020204030204" pitchFamily="34" charset="0"/>
              </a:rPr>
              <a:t>Other endpoints have a lower volume of testing, so they do not need to work ahead to the same degree.</a:t>
            </a:r>
            <a:endParaRPr lang="en-US" sz="3200" b="1" dirty="0"/>
          </a:p>
        </p:txBody>
      </p:sp>
      <p:sp>
        <p:nvSpPr>
          <p:cNvPr id="9" name="TextBox 8">
            <a:extLst>
              <a:ext uri="{FF2B5EF4-FFF2-40B4-BE49-F238E27FC236}">
                <a16:creationId xmlns:a16="http://schemas.microsoft.com/office/drawing/2014/main" id="{805A3873-F311-471E-98E5-D987F7A2270B}"/>
              </a:ext>
            </a:extLst>
          </p:cNvPr>
          <p:cNvSpPr txBox="1"/>
          <p:nvPr/>
        </p:nvSpPr>
        <p:spPr>
          <a:xfrm>
            <a:off x="1834042" y="2019597"/>
            <a:ext cx="237053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Skin sensitization</a:t>
            </a:r>
          </a:p>
        </p:txBody>
      </p:sp>
      <p:sp>
        <p:nvSpPr>
          <p:cNvPr id="10" name="TextBox 9">
            <a:extLst>
              <a:ext uri="{FF2B5EF4-FFF2-40B4-BE49-F238E27FC236}">
                <a16:creationId xmlns:a16="http://schemas.microsoft.com/office/drawing/2014/main" id="{3B6810C7-4A23-4FA7-BC7E-A708D1A2DEDA}"/>
              </a:ext>
            </a:extLst>
          </p:cNvPr>
          <p:cNvSpPr txBox="1"/>
          <p:nvPr/>
        </p:nvSpPr>
        <p:spPr>
          <a:xfrm>
            <a:off x="3162300" y="2902638"/>
            <a:ext cx="19050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Local respiratory</a:t>
            </a:r>
          </a:p>
        </p:txBody>
      </p:sp>
      <p:sp>
        <p:nvSpPr>
          <p:cNvPr id="11" name="TextBox 10">
            <a:extLst>
              <a:ext uri="{FF2B5EF4-FFF2-40B4-BE49-F238E27FC236}">
                <a16:creationId xmlns:a16="http://schemas.microsoft.com/office/drawing/2014/main" id="{1C72C801-D422-4E06-982D-5EBA8C371EA4}"/>
              </a:ext>
            </a:extLst>
          </p:cNvPr>
          <p:cNvSpPr txBox="1"/>
          <p:nvPr/>
        </p:nvSpPr>
        <p:spPr>
          <a:xfrm>
            <a:off x="1806576" y="4369298"/>
            <a:ext cx="172409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Environmental</a:t>
            </a:r>
          </a:p>
        </p:txBody>
      </p:sp>
      <p:sp>
        <p:nvSpPr>
          <p:cNvPr id="12" name="TextBox 11">
            <a:extLst>
              <a:ext uri="{FF2B5EF4-FFF2-40B4-BE49-F238E27FC236}">
                <a16:creationId xmlns:a16="http://schemas.microsoft.com/office/drawing/2014/main" id="{AB6AEAC7-C4B2-43A5-A72E-B40A45B6C4FA}"/>
              </a:ext>
            </a:extLst>
          </p:cNvPr>
          <p:cNvSpPr txBox="1"/>
          <p:nvPr/>
        </p:nvSpPr>
        <p:spPr>
          <a:xfrm>
            <a:off x="3252315" y="5177035"/>
            <a:ext cx="28194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Repeated dose &amp; DART</a:t>
            </a:r>
          </a:p>
        </p:txBody>
      </p:sp>
      <p:sp>
        <p:nvSpPr>
          <p:cNvPr id="14" name="TextBox 13">
            <a:extLst>
              <a:ext uri="{FF2B5EF4-FFF2-40B4-BE49-F238E27FC236}">
                <a16:creationId xmlns:a16="http://schemas.microsoft.com/office/drawing/2014/main" id="{87516BA3-50DE-4094-835D-2CAD3F497926}"/>
              </a:ext>
            </a:extLst>
          </p:cNvPr>
          <p:cNvSpPr txBox="1"/>
          <p:nvPr/>
        </p:nvSpPr>
        <p:spPr>
          <a:xfrm>
            <a:off x="5105270" y="3854149"/>
            <a:ext cx="7114055" cy="830997"/>
          </a:xfrm>
          <a:prstGeom prst="rect">
            <a:avLst/>
          </a:prstGeom>
          <a:noFill/>
        </p:spPr>
        <p:txBody>
          <a:bodyPr wrap="square" rtlCol="0">
            <a:spAutoFit/>
          </a:bodyPr>
          <a:lstStyle/>
          <a:p>
            <a:r>
              <a:rPr lang="en-US" sz="2400" dirty="0">
                <a:solidFill>
                  <a:srgbClr val="00467A"/>
                </a:solidFill>
                <a:latin typeface="Calibri" panose="020F0502020204030204" pitchFamily="34" charset="0"/>
                <a:cs typeface="Calibri" panose="020F0502020204030204" pitchFamily="34" charset="0"/>
              </a:rPr>
              <a:t>If needed, testing (</a:t>
            </a:r>
            <a:r>
              <a:rPr lang="en-US" sz="2400" b="1" i="1" dirty="0">
                <a:solidFill>
                  <a:srgbClr val="00467A"/>
                </a:solidFill>
                <a:latin typeface="Calibri" panose="020F0502020204030204" pitchFamily="34" charset="0"/>
                <a:cs typeface="Calibri" panose="020F0502020204030204" pitchFamily="34" charset="0"/>
              </a:rPr>
              <a:t>and associated sample requests</a:t>
            </a:r>
            <a:r>
              <a:rPr lang="en-US" sz="2400" dirty="0">
                <a:solidFill>
                  <a:srgbClr val="00467A"/>
                </a:solidFill>
                <a:latin typeface="Calibri" panose="020F0502020204030204" pitchFamily="34" charset="0"/>
                <a:cs typeface="Calibri" panose="020F0502020204030204" pitchFamily="34" charset="0"/>
              </a:rPr>
              <a:t>) for these other endpoints occur later in our SA process.</a:t>
            </a:r>
          </a:p>
        </p:txBody>
      </p:sp>
    </p:spTree>
    <p:extLst>
      <p:ext uri="{BB962C8B-B14F-4D97-AF65-F5344CB8AC3E}">
        <p14:creationId xmlns:p14="http://schemas.microsoft.com/office/powerpoint/2010/main" val="187670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345706" y="381000"/>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The timeline for our current sample request policy:</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6" name="TextBox 5">
            <a:extLst>
              <a:ext uri="{FF2B5EF4-FFF2-40B4-BE49-F238E27FC236}">
                <a16:creationId xmlns:a16="http://schemas.microsoft.com/office/drawing/2014/main" id="{B5FB6A01-A5E5-4A96-BC8E-286B156D2457}"/>
              </a:ext>
            </a:extLst>
          </p:cNvPr>
          <p:cNvSpPr txBox="1"/>
          <p:nvPr/>
        </p:nvSpPr>
        <p:spPr>
          <a:xfrm>
            <a:off x="5029200" y="1717492"/>
            <a:ext cx="1447799" cy="738664"/>
          </a:xfrm>
          <a:prstGeom prst="rect">
            <a:avLst/>
          </a:prstGeom>
          <a:noFill/>
        </p:spPr>
        <p:txBody>
          <a:bodyPr wrap="square" rtlCol="0">
            <a:spAutoFit/>
          </a:bodyPr>
          <a:lstStyle/>
          <a:p>
            <a:pPr algn="ctr"/>
            <a:r>
              <a:rPr lang="en-US" sz="1400" dirty="0"/>
              <a:t>2 month wait period to receive sample</a:t>
            </a:r>
          </a:p>
        </p:txBody>
      </p:sp>
      <p:sp>
        <p:nvSpPr>
          <p:cNvPr id="7" name="TextBox 6">
            <a:extLst>
              <a:ext uri="{FF2B5EF4-FFF2-40B4-BE49-F238E27FC236}">
                <a16:creationId xmlns:a16="http://schemas.microsoft.com/office/drawing/2014/main" id="{389366F5-2EA7-4524-BA0B-60ACF283D032}"/>
              </a:ext>
            </a:extLst>
          </p:cNvPr>
          <p:cNvSpPr txBox="1"/>
          <p:nvPr/>
        </p:nvSpPr>
        <p:spPr>
          <a:xfrm>
            <a:off x="7941070" y="1717492"/>
            <a:ext cx="1412511" cy="738664"/>
          </a:xfrm>
          <a:prstGeom prst="rect">
            <a:avLst/>
          </a:prstGeom>
          <a:noFill/>
        </p:spPr>
        <p:txBody>
          <a:bodyPr wrap="square" rtlCol="0">
            <a:spAutoFit/>
          </a:bodyPr>
          <a:lstStyle/>
          <a:p>
            <a:pPr algn="ctr"/>
            <a:r>
              <a:rPr lang="en-US" sz="1400" dirty="0"/>
              <a:t>12 month grace period to receive sample</a:t>
            </a:r>
          </a:p>
        </p:txBody>
      </p:sp>
      <p:grpSp>
        <p:nvGrpSpPr>
          <p:cNvPr id="14" name="Group 13">
            <a:extLst>
              <a:ext uri="{FF2B5EF4-FFF2-40B4-BE49-F238E27FC236}">
                <a16:creationId xmlns:a16="http://schemas.microsoft.com/office/drawing/2014/main" id="{EEC945C6-2188-428E-8F96-D8189F4460DD}"/>
              </a:ext>
            </a:extLst>
          </p:cNvPr>
          <p:cNvGrpSpPr/>
          <p:nvPr/>
        </p:nvGrpSpPr>
        <p:grpSpPr>
          <a:xfrm>
            <a:off x="381000" y="3048000"/>
            <a:ext cx="11353800" cy="2179944"/>
            <a:chOff x="991661" y="3046043"/>
            <a:chExt cx="9446676" cy="1007090"/>
          </a:xfrm>
        </p:grpSpPr>
        <p:sp>
          <p:nvSpPr>
            <p:cNvPr id="20" name="Freeform: Shape 19">
              <a:extLst>
                <a:ext uri="{FF2B5EF4-FFF2-40B4-BE49-F238E27FC236}">
                  <a16:creationId xmlns:a16="http://schemas.microsoft.com/office/drawing/2014/main" id="{328C19C4-E209-404E-BA24-D1FF64E48E04}"/>
                </a:ext>
              </a:extLst>
            </p:cNvPr>
            <p:cNvSpPr/>
            <p:nvPr/>
          </p:nvSpPr>
          <p:spPr>
            <a:xfrm>
              <a:off x="991661" y="3046043"/>
              <a:ext cx="2517726" cy="1007090"/>
            </a:xfrm>
            <a:custGeom>
              <a:avLst/>
              <a:gdLst>
                <a:gd name="connsiteX0" fmla="*/ 0 w 2517726"/>
                <a:gd name="connsiteY0" fmla="*/ 0 h 1007090"/>
                <a:gd name="connsiteX1" fmla="*/ 2014181 w 2517726"/>
                <a:gd name="connsiteY1" fmla="*/ 0 h 1007090"/>
                <a:gd name="connsiteX2" fmla="*/ 2517726 w 2517726"/>
                <a:gd name="connsiteY2" fmla="*/ 503545 h 1007090"/>
                <a:gd name="connsiteX3" fmla="*/ 2014181 w 2517726"/>
                <a:gd name="connsiteY3" fmla="*/ 1007090 h 1007090"/>
                <a:gd name="connsiteX4" fmla="*/ 0 w 2517726"/>
                <a:gd name="connsiteY4" fmla="*/ 1007090 h 1007090"/>
                <a:gd name="connsiteX5" fmla="*/ 503545 w 2517726"/>
                <a:gd name="connsiteY5" fmla="*/ 503545 h 1007090"/>
                <a:gd name="connsiteX6" fmla="*/ 0 w 2517726"/>
                <a:gd name="connsiteY6" fmla="*/ 0 h 10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726" h="1007090">
                  <a:moveTo>
                    <a:pt x="0" y="0"/>
                  </a:moveTo>
                  <a:lnTo>
                    <a:pt x="2014181" y="0"/>
                  </a:lnTo>
                  <a:lnTo>
                    <a:pt x="2517726" y="503545"/>
                  </a:lnTo>
                  <a:lnTo>
                    <a:pt x="2014181" y="1007090"/>
                  </a:lnTo>
                  <a:lnTo>
                    <a:pt x="0" y="1007090"/>
                  </a:lnTo>
                  <a:lnTo>
                    <a:pt x="503545" y="503545"/>
                  </a:lnTo>
                  <a:lnTo>
                    <a:pt x="0" y="0"/>
                  </a:lnTo>
                  <a:close/>
                </a:path>
              </a:pathLst>
            </a:custGeom>
          </p:spPr>
          <p:style>
            <a:lnRef idx="0">
              <a:schemeClr val="lt1">
                <a:hueOff val="0"/>
                <a:satOff val="0"/>
                <a:lumOff val="0"/>
                <a:alphaOff val="0"/>
              </a:schemeClr>
            </a:lnRef>
            <a:fillRef idx="3">
              <a:schemeClr val="accent2">
                <a:shade val="50000"/>
                <a:hueOff val="0"/>
                <a:satOff val="0"/>
                <a:lumOff val="0"/>
                <a:alphaOff val="0"/>
              </a:schemeClr>
            </a:fillRef>
            <a:effectRef idx="3">
              <a:schemeClr val="accent2">
                <a:shade val="50000"/>
                <a:hueOff val="0"/>
                <a:satOff val="0"/>
                <a:lumOff val="0"/>
                <a:alphaOff val="0"/>
              </a:schemeClr>
            </a:effectRef>
            <a:fontRef idx="minor">
              <a:schemeClr val="lt1"/>
            </a:fontRef>
          </p:style>
          <p:txBody>
            <a:bodyPr spcFirstLastPara="0" vert="horz" wrap="square" lIns="559552" tIns="18669" rIns="522214"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RIFM requests sample from largest reported user</a:t>
              </a:r>
            </a:p>
          </p:txBody>
        </p:sp>
        <p:sp>
          <p:nvSpPr>
            <p:cNvPr id="21" name="Freeform: Shape 20">
              <a:extLst>
                <a:ext uri="{FF2B5EF4-FFF2-40B4-BE49-F238E27FC236}">
                  <a16:creationId xmlns:a16="http://schemas.microsoft.com/office/drawing/2014/main" id="{5A351F8E-37D4-4279-93EB-9D33F07B0FBD}"/>
                </a:ext>
              </a:extLst>
            </p:cNvPr>
            <p:cNvSpPr/>
            <p:nvPr/>
          </p:nvSpPr>
          <p:spPr>
            <a:xfrm>
              <a:off x="3301311" y="3046043"/>
              <a:ext cx="2517726" cy="1007090"/>
            </a:xfrm>
            <a:custGeom>
              <a:avLst/>
              <a:gdLst>
                <a:gd name="connsiteX0" fmla="*/ 0 w 2517726"/>
                <a:gd name="connsiteY0" fmla="*/ 0 h 1007090"/>
                <a:gd name="connsiteX1" fmla="*/ 2014181 w 2517726"/>
                <a:gd name="connsiteY1" fmla="*/ 0 h 1007090"/>
                <a:gd name="connsiteX2" fmla="*/ 2517726 w 2517726"/>
                <a:gd name="connsiteY2" fmla="*/ 503545 h 1007090"/>
                <a:gd name="connsiteX3" fmla="*/ 2014181 w 2517726"/>
                <a:gd name="connsiteY3" fmla="*/ 1007090 h 1007090"/>
                <a:gd name="connsiteX4" fmla="*/ 0 w 2517726"/>
                <a:gd name="connsiteY4" fmla="*/ 1007090 h 1007090"/>
                <a:gd name="connsiteX5" fmla="*/ 503545 w 2517726"/>
                <a:gd name="connsiteY5" fmla="*/ 503545 h 1007090"/>
                <a:gd name="connsiteX6" fmla="*/ 0 w 2517726"/>
                <a:gd name="connsiteY6" fmla="*/ 0 h 10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726" h="1007090">
                  <a:moveTo>
                    <a:pt x="0" y="0"/>
                  </a:moveTo>
                  <a:lnTo>
                    <a:pt x="2014181" y="0"/>
                  </a:lnTo>
                  <a:lnTo>
                    <a:pt x="2517726" y="503545"/>
                  </a:lnTo>
                  <a:lnTo>
                    <a:pt x="2014181" y="1007090"/>
                  </a:lnTo>
                  <a:lnTo>
                    <a:pt x="0" y="1007090"/>
                  </a:lnTo>
                  <a:lnTo>
                    <a:pt x="503545" y="503545"/>
                  </a:lnTo>
                  <a:lnTo>
                    <a:pt x="0" y="0"/>
                  </a:lnTo>
                  <a:close/>
                </a:path>
              </a:pathLst>
            </a:custGeom>
          </p:spPr>
          <p:style>
            <a:lnRef idx="0">
              <a:schemeClr val="lt1">
                <a:hueOff val="0"/>
                <a:satOff val="0"/>
                <a:lumOff val="0"/>
                <a:alphaOff val="0"/>
              </a:schemeClr>
            </a:lnRef>
            <a:fillRef idx="3">
              <a:schemeClr val="accent2">
                <a:shade val="50000"/>
                <a:hueOff val="10656"/>
                <a:satOff val="12699"/>
                <a:lumOff val="16664"/>
                <a:alphaOff val="0"/>
              </a:schemeClr>
            </a:fillRef>
            <a:effectRef idx="3">
              <a:schemeClr val="accent2">
                <a:shade val="50000"/>
                <a:hueOff val="10656"/>
                <a:satOff val="12699"/>
                <a:lumOff val="16664"/>
                <a:alphaOff val="0"/>
              </a:schemeClr>
            </a:effectRef>
            <a:fontRef idx="minor">
              <a:schemeClr val="lt1"/>
            </a:fontRef>
          </p:style>
          <p:txBody>
            <a:bodyPr spcFirstLastPara="0" vert="horz" wrap="square" lIns="559552" tIns="18669" rIns="522214"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If no sample is provided, request made to all reported users</a:t>
              </a:r>
            </a:p>
          </p:txBody>
        </p:sp>
        <p:sp>
          <p:nvSpPr>
            <p:cNvPr id="22" name="Freeform: Shape 21">
              <a:extLst>
                <a:ext uri="{FF2B5EF4-FFF2-40B4-BE49-F238E27FC236}">
                  <a16:creationId xmlns:a16="http://schemas.microsoft.com/office/drawing/2014/main" id="{6734FDBC-C737-4ADF-9999-8BD6DB0F26E7}"/>
                </a:ext>
              </a:extLst>
            </p:cNvPr>
            <p:cNvSpPr/>
            <p:nvPr/>
          </p:nvSpPr>
          <p:spPr>
            <a:xfrm>
              <a:off x="5610961" y="3046043"/>
              <a:ext cx="2517726" cy="1007090"/>
            </a:xfrm>
            <a:custGeom>
              <a:avLst/>
              <a:gdLst>
                <a:gd name="connsiteX0" fmla="*/ 0 w 2517726"/>
                <a:gd name="connsiteY0" fmla="*/ 0 h 1007090"/>
                <a:gd name="connsiteX1" fmla="*/ 2014181 w 2517726"/>
                <a:gd name="connsiteY1" fmla="*/ 0 h 1007090"/>
                <a:gd name="connsiteX2" fmla="*/ 2517726 w 2517726"/>
                <a:gd name="connsiteY2" fmla="*/ 503545 h 1007090"/>
                <a:gd name="connsiteX3" fmla="*/ 2014181 w 2517726"/>
                <a:gd name="connsiteY3" fmla="*/ 1007090 h 1007090"/>
                <a:gd name="connsiteX4" fmla="*/ 0 w 2517726"/>
                <a:gd name="connsiteY4" fmla="*/ 1007090 h 1007090"/>
                <a:gd name="connsiteX5" fmla="*/ 503545 w 2517726"/>
                <a:gd name="connsiteY5" fmla="*/ 503545 h 1007090"/>
                <a:gd name="connsiteX6" fmla="*/ 0 w 2517726"/>
                <a:gd name="connsiteY6" fmla="*/ 0 h 10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726" h="1007090">
                  <a:moveTo>
                    <a:pt x="0" y="0"/>
                  </a:moveTo>
                  <a:lnTo>
                    <a:pt x="2014181" y="0"/>
                  </a:lnTo>
                  <a:lnTo>
                    <a:pt x="2517726" y="503545"/>
                  </a:lnTo>
                  <a:lnTo>
                    <a:pt x="2014181" y="1007090"/>
                  </a:lnTo>
                  <a:lnTo>
                    <a:pt x="0" y="1007090"/>
                  </a:lnTo>
                  <a:lnTo>
                    <a:pt x="503545" y="503545"/>
                  </a:lnTo>
                  <a:lnTo>
                    <a:pt x="0" y="0"/>
                  </a:lnTo>
                  <a:close/>
                </a:path>
              </a:pathLst>
            </a:custGeom>
          </p:spPr>
          <p:style>
            <a:lnRef idx="0">
              <a:schemeClr val="lt1">
                <a:hueOff val="0"/>
                <a:satOff val="0"/>
                <a:lumOff val="0"/>
                <a:alphaOff val="0"/>
              </a:schemeClr>
            </a:lnRef>
            <a:fillRef idx="3">
              <a:schemeClr val="accent2">
                <a:shade val="50000"/>
                <a:hueOff val="21313"/>
                <a:satOff val="25398"/>
                <a:lumOff val="33328"/>
                <a:alphaOff val="0"/>
              </a:schemeClr>
            </a:fillRef>
            <a:effectRef idx="3">
              <a:schemeClr val="accent2">
                <a:shade val="50000"/>
                <a:hueOff val="21313"/>
                <a:satOff val="25398"/>
                <a:lumOff val="33328"/>
                <a:alphaOff val="0"/>
              </a:schemeClr>
            </a:effectRef>
            <a:fontRef idx="minor">
              <a:schemeClr val="lt1"/>
            </a:fontRef>
          </p:style>
          <p:txBody>
            <a:bodyPr spcFirstLastPara="0" vert="horz" wrap="square" lIns="559552" tIns="18669" rIns="522214"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If no sample provided, material added to not-supported list for that calendar year</a:t>
              </a:r>
            </a:p>
          </p:txBody>
        </p:sp>
        <p:sp>
          <p:nvSpPr>
            <p:cNvPr id="23" name="Freeform: Shape 22">
              <a:extLst>
                <a:ext uri="{FF2B5EF4-FFF2-40B4-BE49-F238E27FC236}">
                  <a16:creationId xmlns:a16="http://schemas.microsoft.com/office/drawing/2014/main" id="{384B6B9C-4A12-4A46-9361-C540A51A6403}"/>
                </a:ext>
              </a:extLst>
            </p:cNvPr>
            <p:cNvSpPr/>
            <p:nvPr/>
          </p:nvSpPr>
          <p:spPr>
            <a:xfrm>
              <a:off x="7920611" y="3046043"/>
              <a:ext cx="2517726" cy="1007090"/>
            </a:xfrm>
            <a:custGeom>
              <a:avLst/>
              <a:gdLst>
                <a:gd name="connsiteX0" fmla="*/ 0 w 2517726"/>
                <a:gd name="connsiteY0" fmla="*/ 0 h 1007090"/>
                <a:gd name="connsiteX1" fmla="*/ 2014181 w 2517726"/>
                <a:gd name="connsiteY1" fmla="*/ 0 h 1007090"/>
                <a:gd name="connsiteX2" fmla="*/ 2517726 w 2517726"/>
                <a:gd name="connsiteY2" fmla="*/ 503545 h 1007090"/>
                <a:gd name="connsiteX3" fmla="*/ 2014181 w 2517726"/>
                <a:gd name="connsiteY3" fmla="*/ 1007090 h 1007090"/>
                <a:gd name="connsiteX4" fmla="*/ 0 w 2517726"/>
                <a:gd name="connsiteY4" fmla="*/ 1007090 h 1007090"/>
                <a:gd name="connsiteX5" fmla="*/ 503545 w 2517726"/>
                <a:gd name="connsiteY5" fmla="*/ 503545 h 1007090"/>
                <a:gd name="connsiteX6" fmla="*/ 0 w 2517726"/>
                <a:gd name="connsiteY6" fmla="*/ 0 h 10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726" h="1007090">
                  <a:moveTo>
                    <a:pt x="0" y="0"/>
                  </a:moveTo>
                  <a:lnTo>
                    <a:pt x="2014181" y="0"/>
                  </a:lnTo>
                  <a:lnTo>
                    <a:pt x="2517726" y="503545"/>
                  </a:lnTo>
                  <a:lnTo>
                    <a:pt x="2014181" y="1007090"/>
                  </a:lnTo>
                  <a:lnTo>
                    <a:pt x="0" y="1007090"/>
                  </a:lnTo>
                  <a:lnTo>
                    <a:pt x="503545" y="503545"/>
                  </a:lnTo>
                  <a:lnTo>
                    <a:pt x="0" y="0"/>
                  </a:lnTo>
                  <a:close/>
                </a:path>
              </a:pathLst>
            </a:custGeom>
          </p:spPr>
          <p:style>
            <a:lnRef idx="0">
              <a:schemeClr val="lt1">
                <a:hueOff val="0"/>
                <a:satOff val="0"/>
                <a:lumOff val="0"/>
                <a:alphaOff val="0"/>
              </a:schemeClr>
            </a:lnRef>
            <a:fillRef idx="3">
              <a:schemeClr val="accent2">
                <a:shade val="50000"/>
                <a:hueOff val="10656"/>
                <a:satOff val="12699"/>
                <a:lumOff val="16664"/>
                <a:alphaOff val="0"/>
              </a:schemeClr>
            </a:fillRef>
            <a:effectRef idx="3">
              <a:schemeClr val="accent2">
                <a:shade val="50000"/>
                <a:hueOff val="10656"/>
                <a:satOff val="12699"/>
                <a:lumOff val="16664"/>
                <a:alphaOff val="0"/>
              </a:schemeClr>
            </a:effectRef>
            <a:fontRef idx="minor">
              <a:schemeClr val="lt1"/>
            </a:fontRef>
          </p:style>
          <p:txBody>
            <a:bodyPr spcFirstLastPara="0" vert="horz" wrap="square" lIns="559552" tIns="18669" rIns="522214" bIns="18669" numCol="1" spcCol="1270" anchor="ctr" anchorCtr="0">
              <a:noAutofit/>
            </a:bodyPr>
            <a:lstStyle/>
            <a:p>
              <a:pPr marL="0" lvl="0" indent="0" algn="ctr" defTabSz="622300">
                <a:lnSpc>
                  <a:spcPct val="90000"/>
                </a:lnSpc>
                <a:spcBef>
                  <a:spcPct val="0"/>
                </a:spcBef>
                <a:spcAft>
                  <a:spcPct val="35000"/>
                </a:spcAft>
                <a:buNone/>
              </a:pPr>
              <a:r>
                <a:rPr lang="en-US" sz="1400" b="1" dirty="0">
                  <a:solidFill>
                    <a:srgbClr val="002060"/>
                  </a:solidFill>
                </a:rPr>
                <a:t>If no sample at the end of the 12 month grace period, the material is removed from our Safety Assessment program and RIFM ID removed</a:t>
              </a:r>
              <a:endParaRPr lang="en-US" sz="1400" b="1" kern="1200" dirty="0">
                <a:solidFill>
                  <a:srgbClr val="002060"/>
                </a:solidFill>
              </a:endParaRPr>
            </a:p>
          </p:txBody>
        </p:sp>
      </p:grpSp>
      <p:sp>
        <p:nvSpPr>
          <p:cNvPr id="5" name="TextBox 4">
            <a:extLst>
              <a:ext uri="{FF2B5EF4-FFF2-40B4-BE49-F238E27FC236}">
                <a16:creationId xmlns:a16="http://schemas.microsoft.com/office/drawing/2014/main" id="{A305DD0A-1E57-4CFD-A81E-B6F5E18A6391}"/>
              </a:ext>
            </a:extLst>
          </p:cNvPr>
          <p:cNvSpPr txBox="1"/>
          <p:nvPr/>
        </p:nvSpPr>
        <p:spPr>
          <a:xfrm>
            <a:off x="2399237" y="1717492"/>
            <a:ext cx="1219200" cy="738664"/>
          </a:xfrm>
          <a:prstGeom prst="rect">
            <a:avLst/>
          </a:prstGeom>
          <a:noFill/>
        </p:spPr>
        <p:txBody>
          <a:bodyPr wrap="square" rtlCol="0">
            <a:spAutoFit/>
          </a:bodyPr>
          <a:lstStyle/>
          <a:p>
            <a:pPr algn="ctr"/>
            <a:r>
              <a:rPr lang="en-US" sz="1400" dirty="0"/>
              <a:t>1 month wait period for response </a:t>
            </a:r>
          </a:p>
        </p:txBody>
      </p:sp>
      <p:sp>
        <p:nvSpPr>
          <p:cNvPr id="8" name="Arrow: Down 7">
            <a:extLst>
              <a:ext uri="{FF2B5EF4-FFF2-40B4-BE49-F238E27FC236}">
                <a16:creationId xmlns:a16="http://schemas.microsoft.com/office/drawing/2014/main" id="{44858786-54D9-4170-BA84-7A3C09F0D8D1}"/>
              </a:ext>
            </a:extLst>
          </p:cNvPr>
          <p:cNvSpPr/>
          <p:nvPr/>
        </p:nvSpPr>
        <p:spPr bwMode="auto">
          <a:xfrm rot="10800000">
            <a:off x="2912183" y="2599678"/>
            <a:ext cx="193308"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1" name="Arrow: Down 10">
            <a:extLst>
              <a:ext uri="{FF2B5EF4-FFF2-40B4-BE49-F238E27FC236}">
                <a16:creationId xmlns:a16="http://schemas.microsoft.com/office/drawing/2014/main" id="{D6478F90-1659-4383-ABE4-E66F247E697F}"/>
              </a:ext>
            </a:extLst>
          </p:cNvPr>
          <p:cNvSpPr/>
          <p:nvPr/>
        </p:nvSpPr>
        <p:spPr bwMode="auto">
          <a:xfrm rot="10800000">
            <a:off x="5656445" y="2592325"/>
            <a:ext cx="193308"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2" name="Arrow: Down 11">
            <a:extLst>
              <a:ext uri="{FF2B5EF4-FFF2-40B4-BE49-F238E27FC236}">
                <a16:creationId xmlns:a16="http://schemas.microsoft.com/office/drawing/2014/main" id="{C3E15991-F31B-4864-83B6-F237A2BF03AA}"/>
              </a:ext>
            </a:extLst>
          </p:cNvPr>
          <p:cNvSpPr/>
          <p:nvPr/>
        </p:nvSpPr>
        <p:spPr bwMode="auto">
          <a:xfrm rot="10800000">
            <a:off x="8488569" y="2592324"/>
            <a:ext cx="193308"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4" name="Arrow: Down 23">
            <a:extLst>
              <a:ext uri="{FF2B5EF4-FFF2-40B4-BE49-F238E27FC236}">
                <a16:creationId xmlns:a16="http://schemas.microsoft.com/office/drawing/2014/main" id="{108E70BB-C253-4317-9A83-809C03428B92}"/>
              </a:ext>
            </a:extLst>
          </p:cNvPr>
          <p:cNvSpPr/>
          <p:nvPr/>
        </p:nvSpPr>
        <p:spPr bwMode="auto">
          <a:xfrm>
            <a:off x="11225473" y="5334000"/>
            <a:ext cx="193308"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id="{5D3A8B58-151D-41D8-A12E-161D86A0E9E1}"/>
              </a:ext>
            </a:extLst>
          </p:cNvPr>
          <p:cNvSpPr txBox="1"/>
          <p:nvPr/>
        </p:nvSpPr>
        <p:spPr>
          <a:xfrm>
            <a:off x="9356629" y="5728992"/>
            <a:ext cx="2895601" cy="830997"/>
          </a:xfrm>
          <a:prstGeom prst="rect">
            <a:avLst/>
          </a:prstGeom>
          <a:noFill/>
        </p:spPr>
        <p:txBody>
          <a:bodyPr wrap="square" rtlCol="0">
            <a:spAutoFit/>
          </a:bodyPr>
          <a:lstStyle/>
          <a:p>
            <a:pPr algn="ctr"/>
            <a:r>
              <a:rPr lang="en-US" sz="1600" dirty="0"/>
              <a:t>RIFM informs IFRA that a Safety Assessment cannot be completed</a:t>
            </a:r>
          </a:p>
        </p:txBody>
      </p:sp>
    </p:spTree>
    <p:extLst>
      <p:ext uri="{BB962C8B-B14F-4D97-AF65-F5344CB8AC3E}">
        <p14:creationId xmlns:p14="http://schemas.microsoft.com/office/powerpoint/2010/main" val="70237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661026" y="311821"/>
            <a:ext cx="9183847" cy="93057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To date, ~3795 sample requests have been made. Thank you!  </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2" name="Rectangle 1">
            <a:extLst>
              <a:ext uri="{FF2B5EF4-FFF2-40B4-BE49-F238E27FC236}">
                <a16:creationId xmlns:a16="http://schemas.microsoft.com/office/drawing/2014/main" id="{D523B26C-75B1-44BB-8DB4-13899EB6CA55}"/>
              </a:ext>
            </a:extLst>
          </p:cNvPr>
          <p:cNvSpPr/>
          <p:nvPr/>
        </p:nvSpPr>
        <p:spPr>
          <a:xfrm>
            <a:off x="914400" y="1547937"/>
            <a:ext cx="5181599" cy="4624264"/>
          </a:xfrm>
          <a:prstGeom prst="rect">
            <a:avLst/>
          </a:prstGeom>
        </p:spPr>
        <p:txBody>
          <a:bodyPr wrap="square">
            <a:spAutoFit/>
          </a:bodyPr>
          <a:lstStyle/>
          <a:p>
            <a:pPr>
              <a:spcBef>
                <a:spcPts val="800"/>
              </a:spcBef>
              <a:spcAft>
                <a:spcPts val="0"/>
              </a:spcAft>
            </a:pPr>
            <a:r>
              <a:rPr lang="en-US" sz="2000" dirty="0">
                <a:latin typeface="Calibri" panose="020F0502020204030204" pitchFamily="34" charset="0"/>
                <a:cs typeface="Calibri" panose="020F0502020204030204" pitchFamily="34" charset="0"/>
              </a:rPr>
              <a:t>Initially:</a:t>
            </a:r>
          </a:p>
          <a:p>
            <a:pPr marL="342900" indent="-342900">
              <a:spcBef>
                <a:spcPts val="800"/>
              </a:spcBef>
              <a:spcAft>
                <a:spcPts val="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Amount needed</a:t>
            </a:r>
          </a:p>
          <a:p>
            <a:pPr marL="342900" indent="-342900">
              <a:spcBef>
                <a:spcPts val="800"/>
              </a:spcBef>
              <a:spcAft>
                <a:spcPts val="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Purity?</a:t>
            </a:r>
          </a:p>
          <a:p>
            <a:pPr marL="342900" indent="-342900">
              <a:spcBef>
                <a:spcPts val="800"/>
              </a:spcBef>
              <a:spcAft>
                <a:spcPts val="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a:spcBef>
                <a:spcPts val="800"/>
              </a:spcBef>
              <a:spcAft>
                <a:spcPts val="0"/>
              </a:spcAft>
            </a:pPr>
            <a:r>
              <a:rPr lang="en-US" sz="2000" dirty="0">
                <a:latin typeface="Calibri" panose="020F0502020204030204" pitchFamily="34" charset="0"/>
                <a:cs typeface="Calibri" panose="020F0502020204030204" pitchFamily="34" charset="0"/>
              </a:rPr>
              <a:t>Once confirmed:</a:t>
            </a:r>
          </a:p>
          <a:p>
            <a:pPr marL="342900" indent="-342900">
              <a:spcBef>
                <a:spcPts val="800"/>
              </a:spcBef>
              <a:spcAft>
                <a:spcPts val="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Shipping Instructions</a:t>
            </a:r>
          </a:p>
          <a:p>
            <a:pPr marL="342900" indent="-342900">
              <a:spcBef>
                <a:spcPts val="800"/>
              </a:spcBef>
              <a:spcAft>
                <a:spcPts val="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Documentation requirements</a:t>
            </a:r>
          </a:p>
          <a:p>
            <a:pPr marL="800100" lvl="1" indent="-342900">
              <a:spcBef>
                <a:spcPts val="8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Certificate of Analysis</a:t>
            </a:r>
          </a:p>
          <a:p>
            <a:pPr marL="800100" lvl="1" indent="-342900">
              <a:spcBef>
                <a:spcPts val="8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Safety Data Sheet</a:t>
            </a:r>
          </a:p>
          <a:p>
            <a:pPr>
              <a:spcBef>
                <a:spcPts val="800"/>
              </a:spcBef>
              <a:spcAft>
                <a:spcPts val="0"/>
              </a:spcAft>
            </a:pPr>
            <a:endParaRPr lang="en-US" sz="2000" dirty="0">
              <a:latin typeface="Calibri" panose="020F0502020204030204" pitchFamily="34" charset="0"/>
              <a:cs typeface="Calibri" panose="020F0502020204030204" pitchFamily="34" charset="0"/>
            </a:endParaRPr>
          </a:p>
          <a:p>
            <a:pPr>
              <a:spcBef>
                <a:spcPts val="800"/>
              </a:spcBef>
              <a:spcAft>
                <a:spcPts val="0"/>
              </a:spcAft>
            </a:pPr>
            <a:r>
              <a:rPr lang="en-US" sz="2000" b="1" dirty="0">
                <a:latin typeface="Calibri" panose="020F0502020204030204" pitchFamily="34" charset="0"/>
                <a:cs typeface="Calibri" panose="020F0502020204030204" pitchFamily="34" charset="0"/>
              </a:rPr>
              <a:t>Please </a:t>
            </a:r>
            <a:r>
              <a:rPr lang="en-US" sz="2000" b="1" u="sng" dirty="0">
                <a:latin typeface="Calibri" panose="020F0502020204030204" pitchFamily="34" charset="0"/>
                <a:cs typeface="Calibri" panose="020F0502020204030204" pitchFamily="34" charset="0"/>
              </a:rPr>
              <a:t>never</a:t>
            </a:r>
            <a:r>
              <a:rPr lang="en-US" sz="2000" b="1" dirty="0">
                <a:latin typeface="Calibri" panose="020F0502020204030204" pitchFamily="34" charset="0"/>
                <a:cs typeface="Calibri" panose="020F0502020204030204" pitchFamily="34" charset="0"/>
              </a:rPr>
              <a:t> send samples to the RIFM office</a:t>
            </a:r>
          </a:p>
        </p:txBody>
      </p:sp>
      <p:grpSp>
        <p:nvGrpSpPr>
          <p:cNvPr id="7" name="Group 6">
            <a:extLst>
              <a:ext uri="{FF2B5EF4-FFF2-40B4-BE49-F238E27FC236}">
                <a16:creationId xmlns:a16="http://schemas.microsoft.com/office/drawing/2014/main" id="{55543C7A-AA1B-4C52-8C82-E4995A9B34FA}"/>
              </a:ext>
            </a:extLst>
          </p:cNvPr>
          <p:cNvGrpSpPr/>
          <p:nvPr/>
        </p:nvGrpSpPr>
        <p:grpSpPr>
          <a:xfrm>
            <a:off x="7467600" y="1663542"/>
            <a:ext cx="3061398" cy="2947864"/>
            <a:chOff x="6324600" y="1955068"/>
            <a:chExt cx="3061398" cy="2947864"/>
          </a:xfrm>
        </p:grpSpPr>
        <p:pic>
          <p:nvPicPr>
            <p:cNvPr id="5" name="Picture 4">
              <a:extLst>
                <a:ext uri="{FF2B5EF4-FFF2-40B4-BE49-F238E27FC236}">
                  <a16:creationId xmlns:a16="http://schemas.microsoft.com/office/drawing/2014/main" id="{9B379C28-FFE0-4A34-8EE5-832310399CAD}"/>
                </a:ext>
              </a:extLst>
            </p:cNvPr>
            <p:cNvPicPr>
              <a:picLocks noChangeAspect="1"/>
            </p:cNvPicPr>
            <p:nvPr/>
          </p:nvPicPr>
          <p:blipFill>
            <a:blip r:embed="rId4"/>
            <a:stretch>
              <a:fillRect/>
            </a:stretch>
          </p:blipFill>
          <p:spPr>
            <a:xfrm>
              <a:off x="6705600" y="2286000"/>
              <a:ext cx="2500425" cy="2122547"/>
            </a:xfrm>
            <a:prstGeom prst="rect">
              <a:avLst/>
            </a:prstGeom>
          </p:spPr>
        </p:pic>
        <p:sp>
          <p:nvSpPr>
            <p:cNvPr id="3" name="&quot;Not Allowed&quot; Symbol 2">
              <a:extLst>
                <a:ext uri="{FF2B5EF4-FFF2-40B4-BE49-F238E27FC236}">
                  <a16:creationId xmlns:a16="http://schemas.microsoft.com/office/drawing/2014/main" id="{97B6F111-0003-423C-960D-0FA312DFDBB4}"/>
                </a:ext>
              </a:extLst>
            </p:cNvPr>
            <p:cNvSpPr/>
            <p:nvPr/>
          </p:nvSpPr>
          <p:spPr bwMode="auto">
            <a:xfrm>
              <a:off x="6324600" y="1955068"/>
              <a:ext cx="3061398" cy="2947864"/>
            </a:xfrm>
            <a:prstGeom prst="noSmoking">
              <a:avLst>
                <a:gd name="adj" fmla="val 8282"/>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grpSp>
      <p:sp>
        <p:nvSpPr>
          <p:cNvPr id="6" name="TextBox 5">
            <a:extLst>
              <a:ext uri="{FF2B5EF4-FFF2-40B4-BE49-F238E27FC236}">
                <a16:creationId xmlns:a16="http://schemas.microsoft.com/office/drawing/2014/main" id="{D3171F14-05E6-4888-AC32-EBBC7A39F103}"/>
              </a:ext>
            </a:extLst>
          </p:cNvPr>
          <p:cNvSpPr txBox="1"/>
          <p:nvPr/>
        </p:nvSpPr>
        <p:spPr>
          <a:xfrm>
            <a:off x="7162800" y="4778959"/>
            <a:ext cx="4419599" cy="830997"/>
          </a:xfrm>
          <a:prstGeom prst="rect">
            <a:avLst/>
          </a:prstGeom>
          <a:noFill/>
        </p:spPr>
        <p:txBody>
          <a:bodyPr wrap="square" rtlCol="0">
            <a:spAutoFit/>
          </a:bodyPr>
          <a:lstStyle/>
          <a:p>
            <a:pPr algn="ctr">
              <a:spcBef>
                <a:spcPts val="800"/>
              </a:spcBef>
              <a:spcAft>
                <a:spcPts val="0"/>
              </a:spcAft>
            </a:pPr>
            <a:r>
              <a:rPr lang="en-US" sz="2400" i="1" dirty="0">
                <a:solidFill>
                  <a:srgbClr val="FF0000"/>
                </a:solidFill>
                <a:latin typeface="Calibri" panose="020F0502020204030204" pitchFamily="34" charset="0"/>
                <a:cs typeface="Calibri" panose="020F0502020204030204" pitchFamily="34" charset="0"/>
              </a:rPr>
              <a:t>No sample received triggers addition to the not-supported list.</a:t>
            </a:r>
          </a:p>
        </p:txBody>
      </p:sp>
    </p:spTree>
    <p:extLst>
      <p:ext uri="{BB962C8B-B14F-4D97-AF65-F5344CB8AC3E}">
        <p14:creationId xmlns:p14="http://schemas.microsoft.com/office/powerpoint/2010/main" val="410451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573262" y="267956"/>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Concentration surveys provide us with real-life consumer exposure to fragrance materials. </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3" name="TextBox 2">
            <a:extLst>
              <a:ext uri="{FF2B5EF4-FFF2-40B4-BE49-F238E27FC236}">
                <a16:creationId xmlns:a16="http://schemas.microsoft.com/office/drawing/2014/main" id="{E156F050-4A82-4FE1-BF09-E748E46F4783}"/>
              </a:ext>
            </a:extLst>
          </p:cNvPr>
          <p:cNvSpPr txBox="1"/>
          <p:nvPr/>
        </p:nvSpPr>
        <p:spPr>
          <a:xfrm>
            <a:off x="573262" y="1547935"/>
            <a:ext cx="8077200" cy="5119350"/>
          </a:xfrm>
          <a:prstGeom prst="rect">
            <a:avLst/>
          </a:prstGeom>
          <a:noFill/>
        </p:spPr>
        <p:txBody>
          <a:bodyPr wrap="square" rtlCol="0">
            <a:spAutoFit/>
          </a:bodyPr>
          <a:lstStyle/>
          <a:p>
            <a:pPr>
              <a:spcBef>
                <a:spcPts val="800"/>
              </a:spcBef>
            </a:pPr>
            <a:r>
              <a:rPr lang="en-IE" sz="1600" dirty="0">
                <a:latin typeface="Calibri" panose="020F0502020204030204" pitchFamily="34" charset="0"/>
                <a:cs typeface="Calibri" panose="020F0502020204030204" pitchFamily="34" charset="0"/>
              </a:rPr>
              <a:t>Creme RIFM Aggregate Exposure Model </a:t>
            </a:r>
          </a:p>
          <a:p>
            <a:pPr marL="342900"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Concentration Surveys (5/year); fragrance compounders respond for marketed fragrance mixtures only; include contribution from naturals</a:t>
            </a:r>
          </a:p>
          <a:p>
            <a:pPr marL="342900"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Surveys are open to all fragrance compounders (members and non-members)</a:t>
            </a:r>
          </a:p>
          <a:p>
            <a:pPr>
              <a:spcBef>
                <a:spcPts val="800"/>
              </a:spcBef>
            </a:pPr>
            <a:endParaRPr lang="en-IE" sz="1600" dirty="0">
              <a:latin typeface="Calibri" panose="020F0502020204030204" pitchFamily="34" charset="0"/>
              <a:cs typeface="Calibri" panose="020F0502020204030204" pitchFamily="34" charset="0"/>
            </a:endParaRPr>
          </a:p>
          <a:p>
            <a:pPr>
              <a:spcBef>
                <a:spcPts val="800"/>
              </a:spcBef>
              <a:spcAft>
                <a:spcPts val="0"/>
              </a:spcAft>
            </a:pPr>
            <a:r>
              <a:rPr lang="en-IE" sz="1600" dirty="0">
                <a:latin typeface="Calibri" panose="020F0502020204030204" pitchFamily="34" charset="0"/>
                <a:cs typeface="Calibri" panose="020F0502020204030204" pitchFamily="34" charset="0"/>
              </a:rPr>
              <a:t>Threshold for Toxicological Concern (TTC) </a:t>
            </a:r>
          </a:p>
          <a:p>
            <a:pPr marL="342900"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Respiratory </a:t>
            </a:r>
          </a:p>
          <a:p>
            <a:pPr marL="342900"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Repeat Dose, Developmental, Reproductive</a:t>
            </a:r>
          </a:p>
          <a:p>
            <a:pPr marL="342900"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95</a:t>
            </a:r>
            <a:r>
              <a:rPr lang="en-IE" sz="1600" baseline="30000" dirty="0">
                <a:latin typeface="Calibri" panose="020F0502020204030204" pitchFamily="34" charset="0"/>
                <a:cs typeface="Calibri" panose="020F0502020204030204" pitchFamily="34" charset="0"/>
              </a:rPr>
              <a:t>th</a:t>
            </a:r>
            <a:r>
              <a:rPr lang="en-IE" sz="1600" dirty="0">
                <a:latin typeface="Calibri" panose="020F0502020204030204" pitchFamily="34" charset="0"/>
                <a:cs typeface="Calibri" panose="020F0502020204030204" pitchFamily="34" charset="0"/>
              </a:rPr>
              <a:t> Percentile Dermal Exposure</a:t>
            </a:r>
          </a:p>
          <a:p>
            <a:pPr marL="800100" lvl="1"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Skin Sensitization – DST</a:t>
            </a:r>
          </a:p>
          <a:p>
            <a:pPr marL="800100" lvl="1"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Phototoxicity – Furocoumarin limits </a:t>
            </a:r>
          </a:p>
          <a:p>
            <a:pPr marL="800100" lvl="1" indent="-342900">
              <a:spcBef>
                <a:spcPts val="800"/>
              </a:spcBef>
              <a:buFont typeface="Arial" panose="020B0604020202020204" pitchFamily="34" charset="0"/>
              <a:buChar char="•"/>
            </a:pPr>
            <a:endParaRPr lang="en-IE" sz="1600" dirty="0">
              <a:latin typeface="Calibri" panose="020F0502020204030204" pitchFamily="34" charset="0"/>
              <a:cs typeface="Calibri" panose="020F0502020204030204" pitchFamily="34" charset="0"/>
            </a:endParaRPr>
          </a:p>
          <a:p>
            <a:pPr>
              <a:spcBef>
                <a:spcPts val="800"/>
              </a:spcBef>
              <a:spcAft>
                <a:spcPts val="0"/>
              </a:spcAft>
            </a:pPr>
            <a:r>
              <a:rPr lang="en-IE" sz="1600" dirty="0">
                <a:latin typeface="Calibri" panose="020F0502020204030204" pitchFamily="34" charset="0"/>
                <a:cs typeface="Calibri" panose="020F0502020204030204" pitchFamily="34" charset="0"/>
              </a:rPr>
              <a:t>Not static, periodic re-surveying is necessary</a:t>
            </a:r>
          </a:p>
          <a:p>
            <a:pPr marL="342900"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5 years for materials with SA using exposure to clear materials (TTC/DST)</a:t>
            </a:r>
          </a:p>
          <a:p>
            <a:pPr marL="342900" indent="-342900">
              <a:spcBef>
                <a:spcPts val="800"/>
              </a:spcBef>
              <a:buFont typeface="Arial" panose="020B0604020202020204" pitchFamily="34" charset="0"/>
              <a:buChar char="•"/>
            </a:pPr>
            <a:r>
              <a:rPr lang="en-IE" sz="1600" dirty="0">
                <a:latin typeface="Calibri" panose="020F0502020204030204" pitchFamily="34" charset="0"/>
                <a:cs typeface="Calibri" panose="020F0502020204030204" pitchFamily="34" charset="0"/>
              </a:rPr>
              <a:t>8-10 years for all other materials</a:t>
            </a:r>
          </a:p>
        </p:txBody>
      </p:sp>
      <p:pic>
        <p:nvPicPr>
          <p:cNvPr id="5" name="Picture 4">
            <a:extLst>
              <a:ext uri="{FF2B5EF4-FFF2-40B4-BE49-F238E27FC236}">
                <a16:creationId xmlns:a16="http://schemas.microsoft.com/office/drawing/2014/main" id="{08BDF455-F7F2-4A10-A1F3-AC93A5655C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45" b="12259"/>
          <a:stretch/>
        </p:blipFill>
        <p:spPr>
          <a:xfrm>
            <a:off x="8517466" y="1269268"/>
            <a:ext cx="2355941" cy="2163275"/>
          </a:xfrm>
          <a:prstGeom prst="rect">
            <a:avLst/>
          </a:prstGeom>
        </p:spPr>
      </p:pic>
      <p:pic>
        <p:nvPicPr>
          <p:cNvPr id="7" name="Picture 6">
            <a:extLst>
              <a:ext uri="{FF2B5EF4-FFF2-40B4-BE49-F238E27FC236}">
                <a16:creationId xmlns:a16="http://schemas.microsoft.com/office/drawing/2014/main" id="{95D80A8C-99B5-403F-8361-D7A51CBE75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474" b="18150"/>
          <a:stretch/>
        </p:blipFill>
        <p:spPr>
          <a:xfrm>
            <a:off x="8923097" y="4686155"/>
            <a:ext cx="1915674" cy="1676535"/>
          </a:xfrm>
          <a:prstGeom prst="rect">
            <a:avLst/>
          </a:prstGeom>
        </p:spPr>
      </p:pic>
      <p:pic>
        <p:nvPicPr>
          <p:cNvPr id="11" name="Picture 10">
            <a:extLst>
              <a:ext uri="{FF2B5EF4-FFF2-40B4-BE49-F238E27FC236}">
                <a16:creationId xmlns:a16="http://schemas.microsoft.com/office/drawing/2014/main" id="{20315E5D-D52F-402A-AFC4-4EFCF822B9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134" b="14114"/>
          <a:stretch/>
        </p:blipFill>
        <p:spPr>
          <a:xfrm>
            <a:off x="7213693" y="3153875"/>
            <a:ext cx="1436769" cy="1343248"/>
          </a:xfrm>
          <a:prstGeom prst="rect">
            <a:avLst/>
          </a:prstGeom>
        </p:spPr>
      </p:pic>
    </p:spTree>
    <p:extLst>
      <p:ext uri="{BB962C8B-B14F-4D97-AF65-F5344CB8AC3E}">
        <p14:creationId xmlns:p14="http://schemas.microsoft.com/office/powerpoint/2010/main" val="183610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345706" y="381000"/>
            <a:ext cx="10442895" cy="12799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The timeline for our current concentration surveys policy:</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6" name="TextBox 5">
            <a:extLst>
              <a:ext uri="{FF2B5EF4-FFF2-40B4-BE49-F238E27FC236}">
                <a16:creationId xmlns:a16="http://schemas.microsoft.com/office/drawing/2014/main" id="{B5FB6A01-A5E5-4A96-BC8E-286B156D2457}"/>
              </a:ext>
            </a:extLst>
          </p:cNvPr>
          <p:cNvSpPr txBox="1"/>
          <p:nvPr/>
        </p:nvSpPr>
        <p:spPr>
          <a:xfrm>
            <a:off x="5066632" y="1878021"/>
            <a:ext cx="1447799" cy="523220"/>
          </a:xfrm>
          <a:prstGeom prst="rect">
            <a:avLst/>
          </a:prstGeom>
          <a:noFill/>
        </p:spPr>
        <p:txBody>
          <a:bodyPr wrap="square" rtlCol="0">
            <a:spAutoFit/>
          </a:bodyPr>
          <a:lstStyle/>
          <a:p>
            <a:pPr algn="ctr"/>
            <a:r>
              <a:rPr lang="en-US" sz="1400" dirty="0"/>
              <a:t>8 week wait period</a:t>
            </a:r>
          </a:p>
        </p:txBody>
      </p:sp>
      <p:sp>
        <p:nvSpPr>
          <p:cNvPr id="7" name="TextBox 6">
            <a:extLst>
              <a:ext uri="{FF2B5EF4-FFF2-40B4-BE49-F238E27FC236}">
                <a16:creationId xmlns:a16="http://schemas.microsoft.com/office/drawing/2014/main" id="{389366F5-2EA7-4524-BA0B-60ACF283D032}"/>
              </a:ext>
            </a:extLst>
          </p:cNvPr>
          <p:cNvSpPr txBox="1"/>
          <p:nvPr/>
        </p:nvSpPr>
        <p:spPr>
          <a:xfrm>
            <a:off x="7812130" y="1819436"/>
            <a:ext cx="1660130" cy="738664"/>
          </a:xfrm>
          <a:prstGeom prst="rect">
            <a:avLst/>
          </a:prstGeom>
          <a:noFill/>
        </p:spPr>
        <p:txBody>
          <a:bodyPr wrap="square" rtlCol="0">
            <a:spAutoFit/>
          </a:bodyPr>
          <a:lstStyle/>
          <a:p>
            <a:pPr algn="ctr"/>
            <a:r>
              <a:rPr lang="en-US" sz="1400" dirty="0"/>
              <a:t>12 month grace period to receive concentration data</a:t>
            </a:r>
          </a:p>
        </p:txBody>
      </p:sp>
      <p:grpSp>
        <p:nvGrpSpPr>
          <p:cNvPr id="14" name="Group 13">
            <a:extLst>
              <a:ext uri="{FF2B5EF4-FFF2-40B4-BE49-F238E27FC236}">
                <a16:creationId xmlns:a16="http://schemas.microsoft.com/office/drawing/2014/main" id="{EEC945C6-2188-428E-8F96-D8189F4460DD}"/>
              </a:ext>
            </a:extLst>
          </p:cNvPr>
          <p:cNvGrpSpPr/>
          <p:nvPr/>
        </p:nvGrpSpPr>
        <p:grpSpPr>
          <a:xfrm>
            <a:off x="152400" y="3048000"/>
            <a:ext cx="11887200" cy="2179944"/>
            <a:chOff x="991661" y="3046043"/>
            <a:chExt cx="9446676" cy="1007090"/>
          </a:xfrm>
        </p:grpSpPr>
        <p:sp>
          <p:nvSpPr>
            <p:cNvPr id="20" name="Freeform: Shape 19">
              <a:extLst>
                <a:ext uri="{FF2B5EF4-FFF2-40B4-BE49-F238E27FC236}">
                  <a16:creationId xmlns:a16="http://schemas.microsoft.com/office/drawing/2014/main" id="{328C19C4-E209-404E-BA24-D1FF64E48E04}"/>
                </a:ext>
              </a:extLst>
            </p:cNvPr>
            <p:cNvSpPr/>
            <p:nvPr/>
          </p:nvSpPr>
          <p:spPr>
            <a:xfrm>
              <a:off x="991661" y="3046043"/>
              <a:ext cx="2517726" cy="1007090"/>
            </a:xfrm>
            <a:custGeom>
              <a:avLst/>
              <a:gdLst>
                <a:gd name="connsiteX0" fmla="*/ 0 w 2517726"/>
                <a:gd name="connsiteY0" fmla="*/ 0 h 1007090"/>
                <a:gd name="connsiteX1" fmla="*/ 2014181 w 2517726"/>
                <a:gd name="connsiteY1" fmla="*/ 0 h 1007090"/>
                <a:gd name="connsiteX2" fmla="*/ 2517726 w 2517726"/>
                <a:gd name="connsiteY2" fmla="*/ 503545 h 1007090"/>
                <a:gd name="connsiteX3" fmla="*/ 2014181 w 2517726"/>
                <a:gd name="connsiteY3" fmla="*/ 1007090 h 1007090"/>
                <a:gd name="connsiteX4" fmla="*/ 0 w 2517726"/>
                <a:gd name="connsiteY4" fmla="*/ 1007090 h 1007090"/>
                <a:gd name="connsiteX5" fmla="*/ 503545 w 2517726"/>
                <a:gd name="connsiteY5" fmla="*/ 503545 h 1007090"/>
                <a:gd name="connsiteX6" fmla="*/ 0 w 2517726"/>
                <a:gd name="connsiteY6" fmla="*/ 0 h 10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726" h="1007090">
                  <a:moveTo>
                    <a:pt x="0" y="0"/>
                  </a:moveTo>
                  <a:lnTo>
                    <a:pt x="2014181" y="0"/>
                  </a:lnTo>
                  <a:lnTo>
                    <a:pt x="2517726" y="503545"/>
                  </a:lnTo>
                  <a:lnTo>
                    <a:pt x="2014181" y="1007090"/>
                  </a:lnTo>
                  <a:lnTo>
                    <a:pt x="0" y="1007090"/>
                  </a:lnTo>
                  <a:lnTo>
                    <a:pt x="503545" y="503545"/>
                  </a:lnTo>
                  <a:lnTo>
                    <a:pt x="0" y="0"/>
                  </a:lnTo>
                  <a:close/>
                </a:path>
              </a:pathLst>
            </a:custGeom>
          </p:spPr>
          <p:style>
            <a:lnRef idx="0">
              <a:schemeClr val="lt1">
                <a:hueOff val="0"/>
                <a:satOff val="0"/>
                <a:lumOff val="0"/>
                <a:alphaOff val="0"/>
              </a:schemeClr>
            </a:lnRef>
            <a:fillRef idx="3">
              <a:schemeClr val="accent2">
                <a:shade val="50000"/>
                <a:hueOff val="0"/>
                <a:satOff val="0"/>
                <a:lumOff val="0"/>
                <a:alphaOff val="0"/>
              </a:schemeClr>
            </a:fillRef>
            <a:effectRef idx="3">
              <a:schemeClr val="accent2">
                <a:shade val="50000"/>
                <a:hueOff val="0"/>
                <a:satOff val="0"/>
                <a:lumOff val="0"/>
                <a:alphaOff val="0"/>
              </a:schemeClr>
            </a:effectRef>
            <a:fontRef idx="minor">
              <a:schemeClr val="lt1"/>
            </a:fontRef>
          </p:style>
          <p:txBody>
            <a:bodyPr spcFirstLastPara="0" vert="horz" wrap="square" lIns="559552" tIns="18669" rIns="522214" bIns="18669" numCol="1" spcCol="1270" anchor="ctr" anchorCtr="0">
              <a:noAutofit/>
            </a:bodyPr>
            <a:lstStyle/>
            <a:p>
              <a:pPr lvl="0" algn="ctr"/>
              <a:r>
                <a:rPr lang="en-US" sz="1400" b="1" dirty="0">
                  <a:solidFill>
                    <a:srgbClr val="002060"/>
                  </a:solidFill>
                </a:rPr>
                <a:t>RIFM requests concentration data from fragrance compounders</a:t>
              </a:r>
            </a:p>
          </p:txBody>
        </p:sp>
        <p:sp>
          <p:nvSpPr>
            <p:cNvPr id="21" name="Freeform: Shape 20">
              <a:extLst>
                <a:ext uri="{FF2B5EF4-FFF2-40B4-BE49-F238E27FC236}">
                  <a16:creationId xmlns:a16="http://schemas.microsoft.com/office/drawing/2014/main" id="{5A351F8E-37D4-4279-93EB-9D33F07B0FBD}"/>
                </a:ext>
              </a:extLst>
            </p:cNvPr>
            <p:cNvSpPr/>
            <p:nvPr/>
          </p:nvSpPr>
          <p:spPr>
            <a:xfrm>
              <a:off x="3301311" y="3046043"/>
              <a:ext cx="2517726" cy="1007090"/>
            </a:xfrm>
            <a:custGeom>
              <a:avLst/>
              <a:gdLst>
                <a:gd name="connsiteX0" fmla="*/ 0 w 2517726"/>
                <a:gd name="connsiteY0" fmla="*/ 0 h 1007090"/>
                <a:gd name="connsiteX1" fmla="*/ 2014181 w 2517726"/>
                <a:gd name="connsiteY1" fmla="*/ 0 h 1007090"/>
                <a:gd name="connsiteX2" fmla="*/ 2517726 w 2517726"/>
                <a:gd name="connsiteY2" fmla="*/ 503545 h 1007090"/>
                <a:gd name="connsiteX3" fmla="*/ 2014181 w 2517726"/>
                <a:gd name="connsiteY3" fmla="*/ 1007090 h 1007090"/>
                <a:gd name="connsiteX4" fmla="*/ 0 w 2517726"/>
                <a:gd name="connsiteY4" fmla="*/ 1007090 h 1007090"/>
                <a:gd name="connsiteX5" fmla="*/ 503545 w 2517726"/>
                <a:gd name="connsiteY5" fmla="*/ 503545 h 1007090"/>
                <a:gd name="connsiteX6" fmla="*/ 0 w 2517726"/>
                <a:gd name="connsiteY6" fmla="*/ 0 h 10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726" h="1007090">
                  <a:moveTo>
                    <a:pt x="0" y="0"/>
                  </a:moveTo>
                  <a:lnTo>
                    <a:pt x="2014181" y="0"/>
                  </a:lnTo>
                  <a:lnTo>
                    <a:pt x="2517726" y="503545"/>
                  </a:lnTo>
                  <a:lnTo>
                    <a:pt x="2014181" y="1007090"/>
                  </a:lnTo>
                  <a:lnTo>
                    <a:pt x="0" y="1007090"/>
                  </a:lnTo>
                  <a:lnTo>
                    <a:pt x="503545" y="503545"/>
                  </a:lnTo>
                  <a:lnTo>
                    <a:pt x="0" y="0"/>
                  </a:lnTo>
                  <a:close/>
                </a:path>
              </a:pathLst>
            </a:custGeom>
          </p:spPr>
          <p:style>
            <a:lnRef idx="0">
              <a:schemeClr val="lt1">
                <a:hueOff val="0"/>
                <a:satOff val="0"/>
                <a:lumOff val="0"/>
                <a:alphaOff val="0"/>
              </a:schemeClr>
            </a:lnRef>
            <a:fillRef idx="3">
              <a:schemeClr val="accent2">
                <a:shade val="50000"/>
                <a:hueOff val="10656"/>
                <a:satOff val="12699"/>
                <a:lumOff val="16664"/>
                <a:alphaOff val="0"/>
              </a:schemeClr>
            </a:fillRef>
            <a:effectRef idx="3">
              <a:schemeClr val="accent2">
                <a:shade val="50000"/>
                <a:hueOff val="10656"/>
                <a:satOff val="12699"/>
                <a:lumOff val="16664"/>
                <a:alphaOff val="0"/>
              </a:schemeClr>
            </a:effectRef>
            <a:fontRef idx="minor">
              <a:schemeClr val="lt1"/>
            </a:fontRef>
          </p:style>
          <p:txBody>
            <a:bodyPr spcFirstLastPara="0" vert="horz" wrap="square" lIns="559552" tIns="18669" rIns="522214" bIns="18669" numCol="1" spcCol="1270" anchor="ctr" anchorCtr="0">
              <a:noAutofit/>
            </a:bodyPr>
            <a:lstStyle/>
            <a:p>
              <a:pPr lvl="0" algn="ctr"/>
              <a:r>
                <a:rPr lang="en-US" sz="1400" b="1" dirty="0">
                  <a:solidFill>
                    <a:srgbClr val="002060"/>
                  </a:solidFill>
                </a:rPr>
                <a:t>If no information is provided, the material is added to the next scheduled survey</a:t>
              </a:r>
            </a:p>
          </p:txBody>
        </p:sp>
        <p:sp>
          <p:nvSpPr>
            <p:cNvPr id="22" name="Freeform: Shape 21">
              <a:extLst>
                <a:ext uri="{FF2B5EF4-FFF2-40B4-BE49-F238E27FC236}">
                  <a16:creationId xmlns:a16="http://schemas.microsoft.com/office/drawing/2014/main" id="{6734FDBC-C737-4ADF-9999-8BD6DB0F26E7}"/>
                </a:ext>
              </a:extLst>
            </p:cNvPr>
            <p:cNvSpPr/>
            <p:nvPr/>
          </p:nvSpPr>
          <p:spPr>
            <a:xfrm>
              <a:off x="5610961" y="3046043"/>
              <a:ext cx="2517726" cy="1007090"/>
            </a:xfrm>
            <a:custGeom>
              <a:avLst/>
              <a:gdLst>
                <a:gd name="connsiteX0" fmla="*/ 0 w 2517726"/>
                <a:gd name="connsiteY0" fmla="*/ 0 h 1007090"/>
                <a:gd name="connsiteX1" fmla="*/ 2014181 w 2517726"/>
                <a:gd name="connsiteY1" fmla="*/ 0 h 1007090"/>
                <a:gd name="connsiteX2" fmla="*/ 2517726 w 2517726"/>
                <a:gd name="connsiteY2" fmla="*/ 503545 h 1007090"/>
                <a:gd name="connsiteX3" fmla="*/ 2014181 w 2517726"/>
                <a:gd name="connsiteY3" fmla="*/ 1007090 h 1007090"/>
                <a:gd name="connsiteX4" fmla="*/ 0 w 2517726"/>
                <a:gd name="connsiteY4" fmla="*/ 1007090 h 1007090"/>
                <a:gd name="connsiteX5" fmla="*/ 503545 w 2517726"/>
                <a:gd name="connsiteY5" fmla="*/ 503545 h 1007090"/>
                <a:gd name="connsiteX6" fmla="*/ 0 w 2517726"/>
                <a:gd name="connsiteY6" fmla="*/ 0 h 10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726" h="1007090">
                  <a:moveTo>
                    <a:pt x="0" y="0"/>
                  </a:moveTo>
                  <a:lnTo>
                    <a:pt x="2014181" y="0"/>
                  </a:lnTo>
                  <a:lnTo>
                    <a:pt x="2517726" y="503545"/>
                  </a:lnTo>
                  <a:lnTo>
                    <a:pt x="2014181" y="1007090"/>
                  </a:lnTo>
                  <a:lnTo>
                    <a:pt x="0" y="1007090"/>
                  </a:lnTo>
                  <a:lnTo>
                    <a:pt x="503545" y="503545"/>
                  </a:lnTo>
                  <a:lnTo>
                    <a:pt x="0" y="0"/>
                  </a:lnTo>
                  <a:close/>
                </a:path>
              </a:pathLst>
            </a:custGeom>
          </p:spPr>
          <p:style>
            <a:lnRef idx="0">
              <a:schemeClr val="lt1">
                <a:hueOff val="0"/>
                <a:satOff val="0"/>
                <a:lumOff val="0"/>
                <a:alphaOff val="0"/>
              </a:schemeClr>
            </a:lnRef>
            <a:fillRef idx="3">
              <a:schemeClr val="accent2">
                <a:shade val="50000"/>
                <a:hueOff val="21313"/>
                <a:satOff val="25398"/>
                <a:lumOff val="33328"/>
                <a:alphaOff val="0"/>
              </a:schemeClr>
            </a:fillRef>
            <a:effectRef idx="3">
              <a:schemeClr val="accent2">
                <a:shade val="50000"/>
                <a:hueOff val="21313"/>
                <a:satOff val="25398"/>
                <a:lumOff val="33328"/>
                <a:alphaOff val="0"/>
              </a:schemeClr>
            </a:effectRef>
            <a:fontRef idx="minor">
              <a:schemeClr val="lt1"/>
            </a:fontRef>
          </p:style>
          <p:txBody>
            <a:bodyPr spcFirstLastPara="0" vert="horz" wrap="square" lIns="559552" tIns="18669" rIns="522214"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If there are no responses, the material is added to the not-supported list for that calendar year</a:t>
              </a:r>
            </a:p>
          </p:txBody>
        </p:sp>
        <p:sp>
          <p:nvSpPr>
            <p:cNvPr id="23" name="Freeform: Shape 22">
              <a:extLst>
                <a:ext uri="{FF2B5EF4-FFF2-40B4-BE49-F238E27FC236}">
                  <a16:creationId xmlns:a16="http://schemas.microsoft.com/office/drawing/2014/main" id="{384B6B9C-4A12-4A46-9361-C540A51A6403}"/>
                </a:ext>
              </a:extLst>
            </p:cNvPr>
            <p:cNvSpPr/>
            <p:nvPr/>
          </p:nvSpPr>
          <p:spPr>
            <a:xfrm>
              <a:off x="7920611" y="3046043"/>
              <a:ext cx="2517726" cy="1007090"/>
            </a:xfrm>
            <a:custGeom>
              <a:avLst/>
              <a:gdLst>
                <a:gd name="connsiteX0" fmla="*/ 0 w 2517726"/>
                <a:gd name="connsiteY0" fmla="*/ 0 h 1007090"/>
                <a:gd name="connsiteX1" fmla="*/ 2014181 w 2517726"/>
                <a:gd name="connsiteY1" fmla="*/ 0 h 1007090"/>
                <a:gd name="connsiteX2" fmla="*/ 2517726 w 2517726"/>
                <a:gd name="connsiteY2" fmla="*/ 503545 h 1007090"/>
                <a:gd name="connsiteX3" fmla="*/ 2014181 w 2517726"/>
                <a:gd name="connsiteY3" fmla="*/ 1007090 h 1007090"/>
                <a:gd name="connsiteX4" fmla="*/ 0 w 2517726"/>
                <a:gd name="connsiteY4" fmla="*/ 1007090 h 1007090"/>
                <a:gd name="connsiteX5" fmla="*/ 503545 w 2517726"/>
                <a:gd name="connsiteY5" fmla="*/ 503545 h 1007090"/>
                <a:gd name="connsiteX6" fmla="*/ 0 w 2517726"/>
                <a:gd name="connsiteY6" fmla="*/ 0 h 10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726" h="1007090">
                  <a:moveTo>
                    <a:pt x="0" y="0"/>
                  </a:moveTo>
                  <a:lnTo>
                    <a:pt x="2014181" y="0"/>
                  </a:lnTo>
                  <a:lnTo>
                    <a:pt x="2517726" y="503545"/>
                  </a:lnTo>
                  <a:lnTo>
                    <a:pt x="2014181" y="1007090"/>
                  </a:lnTo>
                  <a:lnTo>
                    <a:pt x="0" y="1007090"/>
                  </a:lnTo>
                  <a:lnTo>
                    <a:pt x="503545" y="503545"/>
                  </a:lnTo>
                  <a:lnTo>
                    <a:pt x="0" y="0"/>
                  </a:lnTo>
                  <a:close/>
                </a:path>
              </a:pathLst>
            </a:custGeom>
          </p:spPr>
          <p:style>
            <a:lnRef idx="0">
              <a:schemeClr val="lt1">
                <a:hueOff val="0"/>
                <a:satOff val="0"/>
                <a:lumOff val="0"/>
                <a:alphaOff val="0"/>
              </a:schemeClr>
            </a:lnRef>
            <a:fillRef idx="3">
              <a:schemeClr val="accent2">
                <a:shade val="50000"/>
                <a:hueOff val="10656"/>
                <a:satOff val="12699"/>
                <a:lumOff val="16664"/>
                <a:alphaOff val="0"/>
              </a:schemeClr>
            </a:fillRef>
            <a:effectRef idx="3">
              <a:schemeClr val="accent2">
                <a:shade val="50000"/>
                <a:hueOff val="10656"/>
                <a:satOff val="12699"/>
                <a:lumOff val="16664"/>
                <a:alphaOff val="0"/>
              </a:schemeClr>
            </a:effectRef>
            <a:fontRef idx="minor">
              <a:schemeClr val="lt1"/>
            </a:fontRef>
          </p:style>
          <p:txBody>
            <a:bodyPr spcFirstLastPara="0" vert="horz" wrap="square" lIns="559552" tIns="18669" rIns="522214" bIns="18669" numCol="1" spcCol="1270" anchor="ctr" anchorCtr="0">
              <a:noAutofit/>
            </a:bodyPr>
            <a:lstStyle/>
            <a:p>
              <a:pPr marL="0" lvl="0" indent="0" algn="ctr" defTabSz="622300">
                <a:lnSpc>
                  <a:spcPct val="90000"/>
                </a:lnSpc>
                <a:spcBef>
                  <a:spcPct val="0"/>
                </a:spcBef>
                <a:spcAft>
                  <a:spcPct val="35000"/>
                </a:spcAft>
                <a:buNone/>
              </a:pPr>
              <a:r>
                <a:rPr lang="en-US" sz="1400" b="1" dirty="0">
                  <a:solidFill>
                    <a:srgbClr val="002060"/>
                  </a:solidFill>
                </a:rPr>
                <a:t>If no concentration data at the end of the 12 month grace period, the material is removed from our Safety Assessment program and RIFM ID removed</a:t>
              </a:r>
              <a:endParaRPr lang="en-US" sz="1400" b="1" kern="1200" dirty="0">
                <a:solidFill>
                  <a:srgbClr val="002060"/>
                </a:solidFill>
              </a:endParaRPr>
            </a:p>
          </p:txBody>
        </p:sp>
      </p:grpSp>
      <p:sp>
        <p:nvSpPr>
          <p:cNvPr id="5" name="TextBox 4">
            <a:extLst>
              <a:ext uri="{FF2B5EF4-FFF2-40B4-BE49-F238E27FC236}">
                <a16:creationId xmlns:a16="http://schemas.microsoft.com/office/drawing/2014/main" id="{A305DD0A-1E57-4CFD-A81E-B6F5E18A6391}"/>
              </a:ext>
            </a:extLst>
          </p:cNvPr>
          <p:cNvSpPr txBox="1"/>
          <p:nvPr/>
        </p:nvSpPr>
        <p:spPr>
          <a:xfrm>
            <a:off x="2298528" y="1882797"/>
            <a:ext cx="1219200" cy="523220"/>
          </a:xfrm>
          <a:prstGeom prst="rect">
            <a:avLst/>
          </a:prstGeom>
          <a:noFill/>
        </p:spPr>
        <p:txBody>
          <a:bodyPr wrap="square" rtlCol="0">
            <a:spAutoFit/>
          </a:bodyPr>
          <a:lstStyle/>
          <a:p>
            <a:pPr algn="ctr"/>
            <a:r>
              <a:rPr lang="en-US" sz="1400" dirty="0"/>
              <a:t>8 week wait period</a:t>
            </a:r>
          </a:p>
        </p:txBody>
      </p:sp>
      <p:sp>
        <p:nvSpPr>
          <p:cNvPr id="8" name="Arrow: Down 7">
            <a:extLst>
              <a:ext uri="{FF2B5EF4-FFF2-40B4-BE49-F238E27FC236}">
                <a16:creationId xmlns:a16="http://schemas.microsoft.com/office/drawing/2014/main" id="{44858786-54D9-4170-BA84-7A3C09F0D8D1}"/>
              </a:ext>
            </a:extLst>
          </p:cNvPr>
          <p:cNvSpPr/>
          <p:nvPr/>
        </p:nvSpPr>
        <p:spPr bwMode="auto">
          <a:xfrm rot="10800000">
            <a:off x="2811475" y="2627835"/>
            <a:ext cx="193308"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1" name="Arrow: Down 10">
            <a:extLst>
              <a:ext uri="{FF2B5EF4-FFF2-40B4-BE49-F238E27FC236}">
                <a16:creationId xmlns:a16="http://schemas.microsoft.com/office/drawing/2014/main" id="{D6478F90-1659-4383-ABE4-E66F247E697F}"/>
              </a:ext>
            </a:extLst>
          </p:cNvPr>
          <p:cNvSpPr/>
          <p:nvPr/>
        </p:nvSpPr>
        <p:spPr bwMode="auto">
          <a:xfrm rot="10800000">
            <a:off x="5726835" y="2627835"/>
            <a:ext cx="193308"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2" name="Arrow: Down 11">
            <a:extLst>
              <a:ext uri="{FF2B5EF4-FFF2-40B4-BE49-F238E27FC236}">
                <a16:creationId xmlns:a16="http://schemas.microsoft.com/office/drawing/2014/main" id="{C3E15991-F31B-4864-83B6-F237A2BF03AA}"/>
              </a:ext>
            </a:extLst>
          </p:cNvPr>
          <p:cNvSpPr/>
          <p:nvPr/>
        </p:nvSpPr>
        <p:spPr bwMode="auto">
          <a:xfrm rot="10800000">
            <a:off x="8545541" y="2627835"/>
            <a:ext cx="193308"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4" name="Arrow: Down 23">
            <a:extLst>
              <a:ext uri="{FF2B5EF4-FFF2-40B4-BE49-F238E27FC236}">
                <a16:creationId xmlns:a16="http://schemas.microsoft.com/office/drawing/2014/main" id="{108E70BB-C253-4317-9A83-809C03428B92}"/>
              </a:ext>
            </a:extLst>
          </p:cNvPr>
          <p:cNvSpPr/>
          <p:nvPr/>
        </p:nvSpPr>
        <p:spPr bwMode="auto">
          <a:xfrm>
            <a:off x="11225473" y="5334000"/>
            <a:ext cx="193308"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id="{5D3A8B58-151D-41D8-A12E-161D86A0E9E1}"/>
              </a:ext>
            </a:extLst>
          </p:cNvPr>
          <p:cNvSpPr txBox="1"/>
          <p:nvPr/>
        </p:nvSpPr>
        <p:spPr>
          <a:xfrm>
            <a:off x="9356629" y="5728992"/>
            <a:ext cx="2895601" cy="830997"/>
          </a:xfrm>
          <a:prstGeom prst="rect">
            <a:avLst/>
          </a:prstGeom>
          <a:noFill/>
        </p:spPr>
        <p:txBody>
          <a:bodyPr wrap="square" rtlCol="0">
            <a:spAutoFit/>
          </a:bodyPr>
          <a:lstStyle/>
          <a:p>
            <a:pPr algn="ctr"/>
            <a:r>
              <a:rPr lang="en-US" sz="1600" dirty="0"/>
              <a:t>RIFM informs IFRA that a Safety Assessment cannot be completed</a:t>
            </a:r>
          </a:p>
        </p:txBody>
      </p:sp>
    </p:spTree>
    <p:extLst>
      <p:ext uri="{BB962C8B-B14F-4D97-AF65-F5344CB8AC3E}">
        <p14:creationId xmlns:p14="http://schemas.microsoft.com/office/powerpoint/2010/main" val="371797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F60496E6-A305-477C-9401-7CB1AA38E4D9}"/>
              </a:ext>
            </a:extLst>
          </p:cNvPr>
          <p:cNvSpPr txBox="1">
            <a:spLocks/>
          </p:cNvSpPr>
          <p:nvPr/>
        </p:nvSpPr>
        <p:spPr>
          <a:xfrm>
            <a:off x="874552" y="530107"/>
            <a:ext cx="9717247" cy="114629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latin typeface="Calibri" panose="020F0502020204030204" pitchFamily="34" charset="0"/>
                <a:cs typeface="Calibri" panose="020F0502020204030204" pitchFamily="34" charset="0"/>
              </a:rPr>
              <a:t>To date, &gt;3600 fragrance materials have been surveyed. Thank you!  </a:t>
            </a:r>
            <a:endParaRPr lang="en-US" sz="3200" b="1" dirty="0"/>
          </a:p>
        </p:txBody>
      </p:sp>
      <p:pic>
        <p:nvPicPr>
          <p:cNvPr id="19" name="Picture 18">
            <a:extLst>
              <a:ext uri="{FF2B5EF4-FFF2-40B4-BE49-F238E27FC236}">
                <a16:creationId xmlns:a16="http://schemas.microsoft.com/office/drawing/2014/main" id="{E0A7043F-D0AD-423A-A87A-1C0F05BED749}"/>
              </a:ext>
            </a:extLst>
          </p:cNvPr>
          <p:cNvPicPr>
            <a:picLocks noChangeAspect="1"/>
          </p:cNvPicPr>
          <p:nvPr/>
        </p:nvPicPr>
        <p:blipFill>
          <a:blip r:embed="rId3" cstate="print"/>
          <a:stretch>
            <a:fillRect/>
          </a:stretch>
        </p:blipFill>
        <p:spPr>
          <a:xfrm>
            <a:off x="10983500" y="267956"/>
            <a:ext cx="935664" cy="914400"/>
          </a:xfrm>
          <a:prstGeom prst="rect">
            <a:avLst/>
          </a:prstGeom>
        </p:spPr>
      </p:pic>
      <p:sp>
        <p:nvSpPr>
          <p:cNvPr id="4" name="TextBox 3">
            <a:extLst>
              <a:ext uri="{FF2B5EF4-FFF2-40B4-BE49-F238E27FC236}">
                <a16:creationId xmlns:a16="http://schemas.microsoft.com/office/drawing/2014/main" id="{B8A63CCA-D712-419C-B863-AA836D45C268}"/>
              </a:ext>
            </a:extLst>
          </p:cNvPr>
          <p:cNvSpPr txBox="1"/>
          <p:nvPr/>
        </p:nvSpPr>
        <p:spPr>
          <a:xfrm>
            <a:off x="874552" y="1731666"/>
            <a:ext cx="6745448" cy="3795911"/>
          </a:xfrm>
          <a:prstGeom prst="rect">
            <a:avLst/>
          </a:prstGeom>
          <a:noFill/>
        </p:spPr>
        <p:txBody>
          <a:bodyPr wrap="square" rtlCol="0">
            <a:spAutoFit/>
          </a:bodyPr>
          <a:lstStyle/>
          <a:p>
            <a:pPr marL="342900" indent="-342900">
              <a:spcBef>
                <a:spcPts val="800"/>
              </a:spcBef>
              <a:spcAft>
                <a:spcPts val="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Surveys 01 through 023</a:t>
            </a:r>
          </a:p>
          <a:p>
            <a:pPr marL="342900" indent="-342900">
              <a:spcBef>
                <a:spcPts val="800"/>
              </a:spcBef>
              <a:spcAft>
                <a:spcPts val="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All discrete chemicals and NCSs have been surveyed</a:t>
            </a:r>
          </a:p>
          <a:p>
            <a:pPr marL="342900" indent="-342900">
              <a:spcBef>
                <a:spcPts val="800"/>
              </a:spcBef>
              <a:spcAft>
                <a:spcPts val="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Resurveying has begun </a:t>
            </a:r>
          </a:p>
          <a:p>
            <a:pPr marL="342900" indent="-342900">
              <a:spcBef>
                <a:spcPts val="800"/>
              </a:spcBef>
              <a:spcAft>
                <a:spcPts val="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Materials without data are automatically added to the next survey</a:t>
            </a:r>
          </a:p>
          <a:p>
            <a:pPr marL="342900" indent="-342900">
              <a:spcBef>
                <a:spcPts val="800"/>
              </a:spcBef>
              <a:spcAft>
                <a:spcPts val="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After 2 surveys without data, they are added to the not supported list</a:t>
            </a:r>
          </a:p>
          <a:p>
            <a:pPr>
              <a:spcBef>
                <a:spcPts val="800"/>
              </a:spcBef>
              <a:spcAft>
                <a:spcPts val="0"/>
              </a:spcAft>
            </a:pPr>
            <a:endParaRPr lang="en-IE" dirty="0"/>
          </a:p>
          <a:p>
            <a:pPr>
              <a:spcBef>
                <a:spcPts val="800"/>
              </a:spcBef>
              <a:spcAft>
                <a:spcPts val="0"/>
              </a:spcAft>
            </a:pPr>
            <a:endParaRPr lang="en-IE" dirty="0"/>
          </a:p>
          <a:p>
            <a:pPr>
              <a:spcBef>
                <a:spcPts val="800"/>
              </a:spcBef>
              <a:spcAft>
                <a:spcPts val="0"/>
              </a:spcAft>
            </a:pPr>
            <a:endParaRPr lang="en-IE" dirty="0"/>
          </a:p>
        </p:txBody>
      </p:sp>
      <p:pic>
        <p:nvPicPr>
          <p:cNvPr id="7" name="Picture 6">
            <a:extLst>
              <a:ext uri="{FF2B5EF4-FFF2-40B4-BE49-F238E27FC236}">
                <a16:creationId xmlns:a16="http://schemas.microsoft.com/office/drawing/2014/main" id="{E0B0E3F1-E6EA-4FCF-8BD6-10DAD533BEE3}"/>
              </a:ext>
            </a:extLst>
          </p:cNvPr>
          <p:cNvPicPr>
            <a:picLocks noChangeAspect="1"/>
          </p:cNvPicPr>
          <p:nvPr/>
        </p:nvPicPr>
        <p:blipFill>
          <a:blip r:embed="rId4"/>
          <a:stretch>
            <a:fillRect/>
          </a:stretch>
        </p:blipFill>
        <p:spPr>
          <a:xfrm>
            <a:off x="8763000" y="2667000"/>
            <a:ext cx="1995389" cy="1822777"/>
          </a:xfrm>
          <a:prstGeom prst="rect">
            <a:avLst/>
          </a:prstGeom>
        </p:spPr>
      </p:pic>
      <p:pic>
        <p:nvPicPr>
          <p:cNvPr id="5" name="Picture 4">
            <a:extLst>
              <a:ext uri="{FF2B5EF4-FFF2-40B4-BE49-F238E27FC236}">
                <a16:creationId xmlns:a16="http://schemas.microsoft.com/office/drawing/2014/main" id="{6DF3042E-7D1E-48EE-86A3-34AA4EFA9CE6}"/>
              </a:ext>
            </a:extLst>
          </p:cNvPr>
          <p:cNvPicPr>
            <a:picLocks noChangeAspect="1"/>
          </p:cNvPicPr>
          <p:nvPr/>
        </p:nvPicPr>
        <p:blipFill>
          <a:blip r:embed="rId5"/>
          <a:stretch>
            <a:fillRect/>
          </a:stretch>
        </p:blipFill>
        <p:spPr>
          <a:xfrm>
            <a:off x="8323209" y="2286000"/>
            <a:ext cx="2804503" cy="2698778"/>
          </a:xfrm>
          <a:prstGeom prst="rect">
            <a:avLst/>
          </a:prstGeom>
        </p:spPr>
      </p:pic>
      <p:sp>
        <p:nvSpPr>
          <p:cNvPr id="6" name="Rectangle 5">
            <a:extLst>
              <a:ext uri="{FF2B5EF4-FFF2-40B4-BE49-F238E27FC236}">
                <a16:creationId xmlns:a16="http://schemas.microsoft.com/office/drawing/2014/main" id="{26FAE4B6-FD27-4558-B08C-ACAA2076522C}"/>
              </a:ext>
            </a:extLst>
          </p:cNvPr>
          <p:cNvSpPr/>
          <p:nvPr/>
        </p:nvSpPr>
        <p:spPr>
          <a:xfrm>
            <a:off x="7499564" y="5025767"/>
            <a:ext cx="4692436" cy="830997"/>
          </a:xfrm>
          <a:prstGeom prst="rect">
            <a:avLst/>
          </a:prstGeom>
        </p:spPr>
        <p:txBody>
          <a:bodyPr wrap="square">
            <a:spAutoFit/>
          </a:bodyPr>
          <a:lstStyle/>
          <a:p>
            <a:pPr lvl="0">
              <a:spcBef>
                <a:spcPts val="800"/>
              </a:spcBef>
            </a:pPr>
            <a:r>
              <a:rPr lang="en-US" sz="2400" i="1" dirty="0">
                <a:solidFill>
                  <a:srgbClr val="FF0000"/>
                </a:solidFill>
                <a:latin typeface="Calibri" panose="020F0502020204030204" pitchFamily="34" charset="0"/>
                <a:cs typeface="Calibri" panose="020F0502020204030204" pitchFamily="34" charset="0"/>
              </a:rPr>
              <a:t>Missing concentration data triggers addition to the not-supported list.</a:t>
            </a:r>
          </a:p>
        </p:txBody>
      </p:sp>
    </p:spTree>
    <p:extLst>
      <p:ext uri="{BB962C8B-B14F-4D97-AF65-F5344CB8AC3E}">
        <p14:creationId xmlns:p14="http://schemas.microsoft.com/office/powerpoint/2010/main" val="2073051458"/>
      </p:ext>
    </p:extLst>
  </p:cSld>
  <p:clrMapOvr>
    <a:masterClrMapping/>
  </p:clrMapOvr>
</p:sld>
</file>

<file path=ppt/theme/theme1.xml><?xml version="1.0" encoding="utf-8"?>
<a:theme xmlns:a="http://schemas.openxmlformats.org/drawingml/2006/main" name="Criteria Document Webinar Template 10222014">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1194</Words>
  <Application>Microsoft Office PowerPoint</Application>
  <PresentationFormat>Widescreen</PresentationFormat>
  <Paragraphs>181</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Century Schoolbook</vt:lpstr>
      <vt:lpstr>Times New Roman</vt:lpstr>
      <vt:lpstr>Wingdings</vt:lpstr>
      <vt:lpstr>Wingdings 3</vt:lpstr>
      <vt:lpstr>Criteria Document Webinar Template 10222014</vt:lpstr>
      <vt:lpstr>Office Theme</vt:lpstr>
      <vt:lpstr>RIFM’s Not-Supported List Webinar February 12,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RIFM Safety Assessment Update</dc:title>
  <dc:creator>Anne Marie Api</dc:creator>
  <cp:lastModifiedBy>Gretchen Ritacco</cp:lastModifiedBy>
  <cp:revision>327</cp:revision>
  <cp:lastPrinted>2018-05-31T13:27:47Z</cp:lastPrinted>
  <dcterms:created xsi:type="dcterms:W3CDTF">2015-07-20T13:38:17Z</dcterms:created>
  <dcterms:modified xsi:type="dcterms:W3CDTF">2019-02-13T16:18:57Z</dcterms:modified>
</cp:coreProperties>
</file>